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77" r:id="rId3"/>
    <p:sldId id="279" r:id="rId4"/>
    <p:sldId id="281" r:id="rId5"/>
    <p:sldId id="283" r:id="rId6"/>
    <p:sldId id="257" r:id="rId7"/>
    <p:sldId id="258" r:id="rId8"/>
    <p:sldId id="265" r:id="rId9"/>
    <p:sldId id="273" r:id="rId10"/>
    <p:sldId id="274" r:id="rId11"/>
    <p:sldId id="266" r:id="rId12"/>
    <p:sldId id="276" r:id="rId13"/>
    <p:sldId id="267" r:id="rId14"/>
    <p:sldId id="268" r:id="rId15"/>
    <p:sldId id="269" r:id="rId16"/>
    <p:sldId id="270" r:id="rId17"/>
    <p:sldId id="285" r:id="rId18"/>
    <p:sldId id="288" r:id="rId19"/>
    <p:sldId id="289" r:id="rId20"/>
    <p:sldId id="290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291" r:id="rId31"/>
    <p:sldId id="287" r:id="rId32"/>
    <p:sldId id="282" r:id="rId33"/>
    <p:sldId id="286" r:id="rId34"/>
  </p:sldIdLst>
  <p:sldSz cx="10691813" cy="7559675"/>
  <p:notesSz cx="6858000" cy="9144000"/>
  <p:defaultTextStyle>
    <a:defPPr>
      <a:defRPr lang="ru-RU"/>
    </a:defPPr>
    <a:lvl1pPr marL="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3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46E3B-1B31-4B5C-B372-66D241D7072C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5D9AE-6644-4937-AF3F-9CAFEDBB8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558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361908dc6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361908dc6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7005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361908dc6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0361908dc6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2153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A91874-85C5-4EAF-8093-B7244AFCB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8BFD3F0-714E-4B6E-A90D-B04D179C5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79" indent="0" algn="ctr">
              <a:buNone/>
              <a:defRPr sz="1653"/>
            </a:lvl2pPr>
            <a:lvl3pPr marL="755957" indent="0" algn="ctr">
              <a:buNone/>
              <a:defRPr sz="1488"/>
            </a:lvl3pPr>
            <a:lvl4pPr marL="1133936" indent="0" algn="ctr">
              <a:buNone/>
              <a:defRPr sz="1323"/>
            </a:lvl4pPr>
            <a:lvl5pPr marL="1511915" indent="0" algn="ctr">
              <a:buNone/>
              <a:defRPr sz="1323"/>
            </a:lvl5pPr>
            <a:lvl6pPr marL="1889893" indent="0" algn="ctr">
              <a:buNone/>
              <a:defRPr sz="1323"/>
            </a:lvl6pPr>
            <a:lvl7pPr marL="2267872" indent="0" algn="ctr">
              <a:buNone/>
              <a:defRPr sz="1323"/>
            </a:lvl7pPr>
            <a:lvl8pPr marL="2645851" indent="0" algn="ctr">
              <a:buNone/>
              <a:defRPr sz="1323"/>
            </a:lvl8pPr>
            <a:lvl9pPr marL="3023829" indent="0" algn="ctr">
              <a:buNone/>
              <a:defRPr sz="1323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1CE6D7-3FFD-4486-B252-964FE87AD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7FDC-F15B-4830-A698-BFA4F2F2181A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C2A0AEF-9B24-4FDD-85DE-C5C3BC711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EF4BE26-28C5-4328-B092-FF03D62DB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20A8D-14E5-456B-AE6C-D43D0C8F3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31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A591B1-1F46-4774-B7DD-0F0AF2A0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C95110-2E1F-44E8-85B7-4CCD74DF9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4CFF455-A909-461B-9CF0-183A05959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7FDC-F15B-4830-A698-BFA4F2F2181A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03B1A09-E5DA-496A-92B2-F9B9877A7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CD0B2AB-C3E2-4D2B-BEFF-616BCF3A1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20A8D-14E5-456B-AE6C-D43D0C8F3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03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422C535-711C-4906-AAB8-2684EDA6E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7D1687E-52C6-4261-9B0A-86D565C78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1pPr>
            <a:lvl2pPr marL="377979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5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91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9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7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85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82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A10A564-2F7B-4BB1-A306-5CFDE65C1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7FDC-F15B-4830-A698-BFA4F2F2181A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7101B0B-971E-4D92-8E6A-0D26BEC9E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B97F9EF-4394-44D2-A43A-765CC8EB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20A8D-14E5-456B-AE6C-D43D0C8F3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607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05536C-206A-4382-B988-BC8042D2B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9E432A9-38A7-4498-8550-9A1D7E308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1F57103-1527-4BFE-B4BE-EB9ADF222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508AAA3-B423-4512-9325-3791B29BD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7FDC-F15B-4830-A698-BFA4F2F2181A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8BECF6D-1E87-4BF0-B6F9-258A664B8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C6ADD69-6F7E-4639-8B85-32FC1FAD4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20A8D-14E5-456B-AE6C-D43D0C8F3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084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CCAFC1A-17C9-42AD-B6BC-A5926A807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F8B3D56-7CB8-42E7-B7DB-273D36CE2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79" indent="0">
              <a:buNone/>
              <a:defRPr sz="1653" b="1"/>
            </a:lvl2pPr>
            <a:lvl3pPr marL="755957" indent="0">
              <a:buNone/>
              <a:defRPr sz="1488" b="1"/>
            </a:lvl3pPr>
            <a:lvl4pPr marL="1133936" indent="0">
              <a:buNone/>
              <a:defRPr sz="1323" b="1"/>
            </a:lvl4pPr>
            <a:lvl5pPr marL="1511915" indent="0">
              <a:buNone/>
              <a:defRPr sz="1323" b="1"/>
            </a:lvl5pPr>
            <a:lvl6pPr marL="1889893" indent="0">
              <a:buNone/>
              <a:defRPr sz="1323" b="1"/>
            </a:lvl6pPr>
            <a:lvl7pPr marL="2267872" indent="0">
              <a:buNone/>
              <a:defRPr sz="1323" b="1"/>
            </a:lvl7pPr>
            <a:lvl8pPr marL="2645851" indent="0">
              <a:buNone/>
              <a:defRPr sz="1323" b="1"/>
            </a:lvl8pPr>
            <a:lvl9pPr marL="3023829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07D0BB8-D88C-4CFA-9B4B-DFA865841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AFB9550-AFFD-4D16-A5CB-2007C3FD48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79" indent="0">
              <a:buNone/>
              <a:defRPr sz="1653" b="1"/>
            </a:lvl2pPr>
            <a:lvl3pPr marL="755957" indent="0">
              <a:buNone/>
              <a:defRPr sz="1488" b="1"/>
            </a:lvl3pPr>
            <a:lvl4pPr marL="1133936" indent="0">
              <a:buNone/>
              <a:defRPr sz="1323" b="1"/>
            </a:lvl4pPr>
            <a:lvl5pPr marL="1511915" indent="0">
              <a:buNone/>
              <a:defRPr sz="1323" b="1"/>
            </a:lvl5pPr>
            <a:lvl6pPr marL="1889893" indent="0">
              <a:buNone/>
              <a:defRPr sz="1323" b="1"/>
            </a:lvl6pPr>
            <a:lvl7pPr marL="2267872" indent="0">
              <a:buNone/>
              <a:defRPr sz="1323" b="1"/>
            </a:lvl7pPr>
            <a:lvl8pPr marL="2645851" indent="0">
              <a:buNone/>
              <a:defRPr sz="1323" b="1"/>
            </a:lvl8pPr>
            <a:lvl9pPr marL="3023829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CC6150C-1A35-46AE-846A-16792D885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E32DB1C-4EC3-4AA0-AD1B-65005740E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7FDC-F15B-4830-A698-BFA4F2F2181A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8781819B-519B-45AA-98E9-A8B4C2F93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8DFCF12-2AAF-45F6-9EE3-322101B09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20A8D-14E5-456B-AE6C-D43D0C8F3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006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AFB931-CE5D-45EB-B8E6-38554B818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ABC1ECE-CABE-45FE-97B4-A2343B9D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7FDC-F15B-4830-A698-BFA4F2F2181A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A55F3BD-C69C-4DBF-A305-6778D52F6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67DD6C2-3124-43E7-B795-1D1A03A66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20A8D-14E5-456B-AE6C-D43D0C8F3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939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EE880E6-FF8E-43FD-886C-A7D29AB12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7FDC-F15B-4830-A698-BFA4F2F2181A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3C11556-3098-48B2-B561-308884526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626733F-057E-47C4-B2F1-86A0A6BC5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20A8D-14E5-456B-AE6C-D43D0C8F3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676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31F190-BED4-4762-8222-94680CFDC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FEE24AC-A987-43FF-BF30-61649D804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2646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486CF91-7C3A-42CA-BF0D-16D551C53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323"/>
            </a:lvl1pPr>
            <a:lvl2pPr marL="377979" indent="0">
              <a:buNone/>
              <a:defRPr sz="1157"/>
            </a:lvl2pPr>
            <a:lvl3pPr marL="755957" indent="0">
              <a:buNone/>
              <a:defRPr sz="992"/>
            </a:lvl3pPr>
            <a:lvl4pPr marL="1133936" indent="0">
              <a:buNone/>
              <a:defRPr sz="827"/>
            </a:lvl4pPr>
            <a:lvl5pPr marL="1511915" indent="0">
              <a:buNone/>
              <a:defRPr sz="827"/>
            </a:lvl5pPr>
            <a:lvl6pPr marL="1889893" indent="0">
              <a:buNone/>
              <a:defRPr sz="827"/>
            </a:lvl6pPr>
            <a:lvl7pPr marL="2267872" indent="0">
              <a:buNone/>
              <a:defRPr sz="827"/>
            </a:lvl7pPr>
            <a:lvl8pPr marL="2645851" indent="0">
              <a:buNone/>
              <a:defRPr sz="827"/>
            </a:lvl8pPr>
            <a:lvl9pPr marL="3023829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F199B1B-32E2-4DAF-B8CD-84F331E52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7FDC-F15B-4830-A698-BFA4F2F2181A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8556CB4-1529-48CF-B678-BC02E4B3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3B38EC9-414C-4563-803D-0D9F13A89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20A8D-14E5-456B-AE6C-D43D0C8F3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276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C67EB3-42A6-4165-B22F-B440C71C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2507AF5-5EC9-4346-AC0C-41D3079B21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 marL="0" indent="0">
              <a:buNone/>
              <a:defRPr sz="2646"/>
            </a:lvl1pPr>
            <a:lvl2pPr marL="377979" indent="0">
              <a:buNone/>
              <a:defRPr sz="2315"/>
            </a:lvl2pPr>
            <a:lvl3pPr marL="755957" indent="0">
              <a:buNone/>
              <a:defRPr sz="1984"/>
            </a:lvl3pPr>
            <a:lvl4pPr marL="1133936" indent="0">
              <a:buNone/>
              <a:defRPr sz="1653"/>
            </a:lvl4pPr>
            <a:lvl5pPr marL="1511915" indent="0">
              <a:buNone/>
              <a:defRPr sz="1653"/>
            </a:lvl5pPr>
            <a:lvl6pPr marL="1889893" indent="0">
              <a:buNone/>
              <a:defRPr sz="1653"/>
            </a:lvl6pPr>
            <a:lvl7pPr marL="2267872" indent="0">
              <a:buNone/>
              <a:defRPr sz="1653"/>
            </a:lvl7pPr>
            <a:lvl8pPr marL="2645851" indent="0">
              <a:buNone/>
              <a:defRPr sz="1653"/>
            </a:lvl8pPr>
            <a:lvl9pPr marL="3023829" indent="0">
              <a:buNone/>
              <a:defRPr sz="1653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EAAA8F3-86A0-4D8B-9F44-BEFD36C2BA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323"/>
            </a:lvl1pPr>
            <a:lvl2pPr marL="377979" indent="0">
              <a:buNone/>
              <a:defRPr sz="1157"/>
            </a:lvl2pPr>
            <a:lvl3pPr marL="755957" indent="0">
              <a:buNone/>
              <a:defRPr sz="992"/>
            </a:lvl3pPr>
            <a:lvl4pPr marL="1133936" indent="0">
              <a:buNone/>
              <a:defRPr sz="827"/>
            </a:lvl4pPr>
            <a:lvl5pPr marL="1511915" indent="0">
              <a:buNone/>
              <a:defRPr sz="827"/>
            </a:lvl5pPr>
            <a:lvl6pPr marL="1889893" indent="0">
              <a:buNone/>
              <a:defRPr sz="827"/>
            </a:lvl6pPr>
            <a:lvl7pPr marL="2267872" indent="0">
              <a:buNone/>
              <a:defRPr sz="827"/>
            </a:lvl7pPr>
            <a:lvl8pPr marL="2645851" indent="0">
              <a:buNone/>
              <a:defRPr sz="827"/>
            </a:lvl8pPr>
            <a:lvl9pPr marL="3023829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6A717AE-95CE-45F9-9012-B895D5C98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7FDC-F15B-4830-A698-BFA4F2F2181A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3E641BA-088E-49E0-B864-EBDBD1DC1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D47BE2A-89FA-4658-9E04-CC69D916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20A8D-14E5-456B-AE6C-D43D0C8F3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013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8E7714-63D6-411D-BC40-C8E77293D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E82FC5F-DDB8-4CE7-AA20-FD4500D73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27FC9A5-3D7B-484A-A8E6-81BD5C71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7FDC-F15B-4830-A698-BFA4F2F2181A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EFB9ED1-6716-4EBC-9801-07A827918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707B5C7-E4FC-4240-8BF5-F1264B9C6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20A8D-14E5-456B-AE6C-D43D0C8F3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270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DE3AB30-F0DE-4F7D-80DD-96FE3D15B5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F0C0E8D-1738-4F1E-9FC0-DE09C2B06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651DD84-8BD1-4982-A320-3194A948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7FDC-F15B-4830-A698-BFA4F2F2181A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8FC70BA-42B1-4FB4-8F45-F854957EB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EDFB8C7-32AC-4D68-AE25-5553F499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20A8D-14E5-456B-AE6C-D43D0C8F3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576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88" y="7415933"/>
            <a:ext cx="10691813" cy="1437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1"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10397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64462" y="1861185"/>
            <a:ext cx="9962890" cy="48541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534604" lvl="0" indent="-400953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069208" lvl="1" indent="-37125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603812" lvl="2" indent="-37125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138416" lvl="3" indent="-37125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673020" lvl="4" indent="-37125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207624" lvl="5" indent="-37125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742228" lvl="6" indent="-37125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276832" lvl="7" indent="-37125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811436" lvl="8" indent="-37125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9906598" y="6853777"/>
            <a:ext cx="641579" cy="57849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789753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B10F05-E61F-48D2-9A63-184B58A0F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D31A643-4EC4-4B7C-9F3A-30B3227A5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04CF922-064B-406F-9EC0-6691A0455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C7FDC-F15B-4830-A698-BFA4F2F2181A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14A2065-003C-42C0-8632-E1D070D21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AB12653-B95F-44B1-B5D7-CF9A1FBAC7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20A8D-14E5-456B-AE6C-D43D0C8F3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32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755957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9" indent="-188989" algn="l" defTabSz="755957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68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47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925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904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83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861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840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19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79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57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36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15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93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72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851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29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4583AE1-03D7-44C1-A2C8-24527B0177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2678" cy="7559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1C23EEA-C681-4A3C-AE89-98E99C4C20CC}"/>
              </a:ext>
            </a:extLst>
          </p:cNvPr>
          <p:cNvSpPr txBox="1"/>
          <p:nvPr/>
        </p:nvSpPr>
        <p:spPr>
          <a:xfrm>
            <a:off x="334799" y="4119474"/>
            <a:ext cx="7535035" cy="3046988"/>
          </a:xfrm>
          <a:prstGeom prst="rect">
            <a:avLst/>
          </a:prstGeom>
          <a:solidFill>
            <a:schemeClr val="bg1">
              <a:alpha val="1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Открытые коммуникативные площадки и реализация локальных преобразований</a:t>
            </a:r>
          </a:p>
          <a:p>
            <a:r>
              <a:rPr lang="ru-RU" sz="2400" dirty="0">
                <a:solidFill>
                  <a:schemeClr val="bg1"/>
                </a:solidFill>
              </a:rPr>
              <a:t>как способ кооперации населения и местных сообществ в интересах развития</a:t>
            </a:r>
          </a:p>
          <a:p>
            <a:r>
              <a:rPr lang="ru-RU" sz="2400" dirty="0">
                <a:solidFill>
                  <a:schemeClr val="bg1"/>
                </a:solidFill>
              </a:rPr>
              <a:t>территории</a:t>
            </a:r>
            <a:r>
              <a:rPr lang="ru-RU" sz="2400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совместная </a:t>
            </a:r>
            <a:r>
              <a:rPr lang="ru-RU" sz="2400" dirty="0">
                <a:solidFill>
                  <a:schemeClr val="bg1"/>
                </a:solidFill>
              </a:rPr>
              <a:t>работа проектных команд краевого </a:t>
            </a:r>
            <a:r>
              <a:rPr lang="ru-RU" sz="2400" dirty="0" smtClean="0">
                <a:solidFill>
                  <a:schemeClr val="bg1"/>
                </a:solidFill>
              </a:rPr>
              <a:t>Школьного парламента </a:t>
            </a:r>
            <a:r>
              <a:rPr lang="ru-RU" sz="2400" dirty="0">
                <a:solidFill>
                  <a:schemeClr val="bg1"/>
                </a:solidFill>
              </a:rPr>
              <a:t>и учреждений культуры клубного типа.</a:t>
            </a:r>
          </a:p>
        </p:txBody>
      </p:sp>
    </p:spTree>
    <p:extLst>
      <p:ext uri="{BB962C8B-B14F-4D97-AF65-F5344CB8AC3E}">
        <p14:creationId xmlns:p14="http://schemas.microsoft.com/office/powerpoint/2010/main" val="263888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E210B8D-4D48-496F-B114-5FB4D9C6F3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3407" cy="7559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D3B73A1-2F01-49C5-ADD3-9C8885130B4B}"/>
              </a:ext>
            </a:extLst>
          </p:cNvPr>
          <p:cNvSpPr txBox="1"/>
          <p:nvPr/>
        </p:nvSpPr>
        <p:spPr>
          <a:xfrm>
            <a:off x="231376" y="279862"/>
            <a:ext cx="6199404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ru-RU" sz="4400" b="1" dirty="0" smtClean="0">
                <a:solidFill>
                  <a:schemeClr val="bg1"/>
                </a:solidFill>
                <a:latin typeface="SF UI Display" panose="00000500000000000000" pitchFamily="2" charset="0"/>
              </a:rPr>
              <a:t>Мы с предложением</a:t>
            </a:r>
            <a:endParaRPr lang="ru-RU" sz="4400" b="1" dirty="0">
              <a:solidFill>
                <a:schemeClr val="bg1"/>
              </a:solidFill>
              <a:latin typeface="SF UI Display" panose="00000500000000000000" pitchFamily="2" charset="0"/>
            </a:endParaRPr>
          </a:p>
        </p:txBody>
      </p:sp>
      <p:pic>
        <p:nvPicPr>
          <p:cNvPr id="1026" name="Picture 2" descr="https://thumbs.dreamstime.com/b/%D1%83%D1%81%D0%BF%D0%B5%D1%88%D0%BD%D1%8B%D0%B5-%D0%B1%D0%B8%D0%B7%D0%BD%D0%B5%D1%81%D0%BC%D0%B5%D0%BD%D1%8B-handshaking-%D0%B7%D0%B0%D0%BA%D1%80%D1%8B%D0%B2%D0%B0%D1%8F-%D0%B5-%D0%BE-%D0%BA%D0%BE%D0%BD%D1%86%D0%B5%D0%BF%D1%86%D0%B8%D1%8E-%D0%BF%D0%B0%D1%80%D1%82%D0%BD%D0%B5%D1%80%D1%81%D1%82%D0%B2%D0%B0-%D0%BA%D0%BE%D0%BC%D0%B0%D0%BD-978993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703" y="1714139"/>
            <a:ext cx="7620000" cy="50768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59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E210B8D-4D48-496F-B114-5FB4D9C6F3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3407" cy="7559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D3B73A1-2F01-49C5-ADD3-9C8885130B4B}"/>
              </a:ext>
            </a:extLst>
          </p:cNvPr>
          <p:cNvSpPr txBox="1"/>
          <p:nvPr/>
        </p:nvSpPr>
        <p:spPr>
          <a:xfrm>
            <a:off x="231376" y="279862"/>
            <a:ext cx="5292763" cy="6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ru-RU" sz="5400" b="1" dirty="0" smtClean="0">
                <a:solidFill>
                  <a:schemeClr val="bg1"/>
                </a:solidFill>
                <a:latin typeface="SF UI Display" panose="00000500000000000000" pitchFamily="2" charset="0"/>
              </a:rPr>
              <a:t>Кто мы?</a:t>
            </a:r>
            <a:endParaRPr lang="ru-RU" sz="5400" b="1" dirty="0">
              <a:solidFill>
                <a:schemeClr val="bg1"/>
              </a:solidFill>
              <a:latin typeface="SF UI Display" panose="00000500000000000000" pitchFamily="2" charset="0"/>
            </a:endParaRPr>
          </a:p>
        </p:txBody>
      </p:sp>
      <p:pic>
        <p:nvPicPr>
          <p:cNvPr id="8" name="Picture 2" descr="https://sun9-6.userapi.com/impg/MzoUAkJ5qCIp3hts-fqb-NmSTFSDLMjTdIt0cQ/QofiRuM1TZQ.jpg?size=1280x1177&amp;quality=96&amp;sign=2cfa112d5c0d33975a635749c5da52ec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03" y="2091794"/>
            <a:ext cx="4213794" cy="38747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85679" y="3348950"/>
            <a:ext cx="59211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solidFill>
                  <a:srgbClr val="0070C0"/>
                </a:solidFill>
              </a:rPr>
              <a:t>Детско-юношеское </a:t>
            </a:r>
          </a:p>
          <a:p>
            <a:r>
              <a:rPr lang="ru-RU" sz="2500" b="1" dirty="0" smtClean="0">
                <a:solidFill>
                  <a:srgbClr val="0070C0"/>
                </a:solidFill>
              </a:rPr>
              <a:t>общественное движение</a:t>
            </a:r>
            <a:endParaRPr lang="ru-RU" sz="2500" b="1" dirty="0">
              <a:solidFill>
                <a:srgbClr val="0070C0"/>
              </a:solidFill>
            </a:endParaRPr>
          </a:p>
        </p:txBody>
      </p:sp>
      <p:pic>
        <p:nvPicPr>
          <p:cNvPr id="4100" name="Picture 4" descr="http://soh.ucoz.ru/_nw/0/4350308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226" y="4372303"/>
            <a:ext cx="4783011" cy="282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91325" y="1260797"/>
            <a:ext cx="37328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Красноярский краевой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Дворец пионеров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34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E210B8D-4D48-496F-B114-5FB4D9C6F3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3407" cy="7559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D3B73A1-2F01-49C5-ADD3-9C8885130B4B}"/>
              </a:ext>
            </a:extLst>
          </p:cNvPr>
          <p:cNvSpPr txBox="1"/>
          <p:nvPr/>
        </p:nvSpPr>
        <p:spPr>
          <a:xfrm>
            <a:off x="231376" y="140721"/>
            <a:ext cx="5292763" cy="1137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ru-RU" sz="4500" b="1" dirty="0" smtClean="0">
                <a:solidFill>
                  <a:schemeClr val="bg1"/>
                </a:solidFill>
                <a:latin typeface="SF UI Display" panose="00000500000000000000" pitchFamily="2" charset="0"/>
              </a:rPr>
              <a:t>Как возникла идея</a:t>
            </a:r>
            <a:endParaRPr lang="ru-RU" sz="4500" b="1" dirty="0">
              <a:solidFill>
                <a:schemeClr val="bg1"/>
              </a:solidFill>
              <a:latin typeface="SF UI Display" panose="00000500000000000000" pitchFamily="2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3083821" y="3276997"/>
            <a:ext cx="3982180" cy="3340297"/>
          </a:xfrm>
          <a:prstGeom prst="ellipse">
            <a:avLst/>
          </a:prstGeom>
          <a:noFill/>
          <a:ln w="53975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861B2D1-F838-4B68-B955-04AC16BA2DDC}"/>
              </a:ext>
            </a:extLst>
          </p:cNvPr>
          <p:cNvSpPr/>
          <p:nvPr/>
        </p:nvSpPr>
        <p:spPr>
          <a:xfrm>
            <a:off x="6312285" y="3935436"/>
            <a:ext cx="3267385" cy="1200329"/>
          </a:xfrm>
          <a:prstGeom prst="rect">
            <a:avLst/>
          </a:prstGeom>
          <a:pattFill prst="pct70">
            <a:fgClr>
              <a:schemeClr val="bg1">
                <a:lumMod val="85000"/>
              </a:schemeClr>
            </a:fgClr>
            <a:bgClr>
              <a:schemeClr val="bg1"/>
            </a:bgClr>
          </a:patt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latin typeface="SF UI Display" panose="00000500000000000000" pitchFamily="2" charset="0"/>
              </a:rPr>
              <a:t>Дополнительное образование </a:t>
            </a:r>
            <a:endParaRPr lang="ru-RU" sz="2400" b="1" dirty="0">
              <a:latin typeface="SF UI Display" panose="00000500000000000000" pitchFamily="2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861B2D1-F838-4B68-B955-04AC16BA2DDC}"/>
              </a:ext>
            </a:extLst>
          </p:cNvPr>
          <p:cNvSpPr/>
          <p:nvPr/>
        </p:nvSpPr>
        <p:spPr>
          <a:xfrm>
            <a:off x="409027" y="3770290"/>
            <a:ext cx="2907565" cy="1754326"/>
          </a:xfrm>
          <a:prstGeom prst="rect">
            <a:avLst/>
          </a:prstGeom>
          <a:pattFill prst="pct70">
            <a:fgClr>
              <a:schemeClr val="bg1">
                <a:lumMod val="85000"/>
              </a:schemeClr>
            </a:fgClr>
            <a:bgClr>
              <a:schemeClr val="bg1"/>
            </a:bgClr>
          </a:patt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latin typeface="SF UI Display" panose="00000500000000000000" pitchFamily="2" charset="0"/>
              </a:rPr>
              <a:t>Учреждения культуры 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latin typeface="SF UI Display" panose="00000500000000000000" pitchFamily="2" charset="0"/>
              </a:rPr>
              <a:t>клубного типа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9861B2D1-F838-4B68-B955-04AC16BA2DDC}"/>
              </a:ext>
            </a:extLst>
          </p:cNvPr>
          <p:cNvSpPr/>
          <p:nvPr/>
        </p:nvSpPr>
        <p:spPr>
          <a:xfrm>
            <a:off x="667852" y="975936"/>
            <a:ext cx="8498896" cy="811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400" b="1" dirty="0" smtClean="0">
                <a:latin typeface="SF UI Display" panose="00000500000000000000" pitchFamily="2" charset="0"/>
              </a:rPr>
              <a:t>Одинаковые задачи</a:t>
            </a:r>
            <a:endParaRPr lang="ru-RU" sz="3400" b="1" dirty="0">
              <a:latin typeface="SF UI Display" panose="000005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09479" y="1926089"/>
            <a:ext cx="4683637" cy="1356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ru-RU" dirty="0" smtClean="0"/>
              <a:t>Качественное образование для каждого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ru-RU" dirty="0" smtClean="0"/>
              <a:t>Современные форматы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ru-RU" dirty="0" smtClean="0"/>
              <a:t>Вовлечение детей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31376" y="2027582"/>
            <a:ext cx="4683637" cy="1040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Новая концепция развития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Современные форматы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Поддержка инициатив населения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9861B2D1-F838-4B68-B955-04AC16BA2DDC}"/>
              </a:ext>
            </a:extLst>
          </p:cNvPr>
          <p:cNvSpPr/>
          <p:nvPr/>
        </p:nvSpPr>
        <p:spPr>
          <a:xfrm>
            <a:off x="3019715" y="6083175"/>
            <a:ext cx="4194276" cy="1154162"/>
          </a:xfrm>
          <a:prstGeom prst="rect">
            <a:avLst/>
          </a:prstGeom>
          <a:solidFill>
            <a:srgbClr val="7030A0">
              <a:alpha val="48000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latin typeface="SF UI Display" panose="00000500000000000000" pitchFamily="2" charset="0"/>
              </a:rPr>
              <a:t>Новое направление занятости жителей</a:t>
            </a:r>
            <a:endParaRPr lang="ru-RU" sz="2400" b="1" dirty="0">
              <a:latin typeface="SF UI Display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71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274521" y="510206"/>
            <a:ext cx="9962889" cy="827142"/>
          </a:xfrm>
          <a:prstGeom prst="rect">
            <a:avLst/>
          </a:prstGeom>
        </p:spPr>
        <p:txBody>
          <a:bodyPr spcFirstLastPara="1" vert="horz" wrap="square" lIns="106901" tIns="106901" rIns="106901" bIns="106901" rtlCol="0" anchor="t" anchorCtr="0">
            <a:normAutofit/>
          </a:bodyPr>
          <a:lstStyle/>
          <a:p>
            <a:r>
              <a:rPr lang="ru" dirty="0"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424854" y="4655826"/>
            <a:ext cx="9962889" cy="1476789"/>
          </a:xfrm>
          <a:prstGeom prst="rect">
            <a:avLst/>
          </a:prstGeom>
          <a:solidFill>
            <a:schemeClr val="lt1"/>
          </a:solidFill>
        </p:spPr>
        <p:txBody>
          <a:bodyPr spcFirstLastPara="1" vert="horz" wrap="square" lIns="106901" tIns="106901" rIns="106901" bIns="106901" rtlCol="0" anchor="t" anchorCtr="0">
            <a:normAutofit/>
          </a:bodyPr>
          <a:lstStyle/>
          <a:p>
            <a:pPr marL="519754" indent="0" algn="just">
              <a:spcBef>
                <a:spcPts val="1403"/>
              </a:spcBef>
              <a:buNone/>
            </a:pPr>
            <a:endParaRPr sz="1637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1403"/>
              </a:spcBef>
              <a:spcAft>
                <a:spcPts val="1403"/>
              </a:spcAft>
              <a:buNone/>
            </a:pPr>
            <a:endParaRPr dirty="0"/>
          </a:p>
        </p:txBody>
      </p:sp>
      <p:sp>
        <p:nvSpPr>
          <p:cNvPr id="79" name="Google Shape;79;p15"/>
          <p:cNvSpPr/>
          <p:nvPr/>
        </p:nvSpPr>
        <p:spPr>
          <a:xfrm>
            <a:off x="82240" y="1935257"/>
            <a:ext cx="2667803" cy="147664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algn="ctr">
              <a:lnSpc>
                <a:spcPct val="115000"/>
              </a:lnSpc>
              <a:spcBef>
                <a:spcPts val="1403"/>
              </a:spcBef>
              <a:spcAft>
                <a:spcPts val="1403"/>
              </a:spcAft>
            </a:pPr>
            <a:r>
              <a:rPr lang="ru" sz="1400" dirty="0">
                <a:solidFill>
                  <a:schemeClr val="dk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Желание человека проходить индивидуальные траектории формирования способностей</a:t>
            </a:r>
            <a:endParaRPr sz="1400" dirty="0"/>
          </a:p>
        </p:txBody>
      </p:sp>
      <p:sp>
        <p:nvSpPr>
          <p:cNvPr id="80" name="Google Shape;80;p15"/>
          <p:cNvSpPr/>
          <p:nvPr/>
        </p:nvSpPr>
        <p:spPr>
          <a:xfrm>
            <a:off x="2902591" y="1912126"/>
            <a:ext cx="3701444" cy="147678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algn="ctr">
              <a:lnSpc>
                <a:spcPct val="115000"/>
              </a:lnSpc>
              <a:spcBef>
                <a:spcPts val="1403"/>
              </a:spcBef>
              <a:spcAft>
                <a:spcPts val="1403"/>
              </a:spcAft>
            </a:pPr>
            <a:r>
              <a:rPr lang="ru" sz="1400" dirty="0">
                <a:solidFill>
                  <a:schemeClr val="dk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Отсутствие субъектной, инициативной, но при этом ответственной позиции человека за управление своей жизнью, за влияние на ситуацию вокруг</a:t>
            </a:r>
            <a:endParaRPr sz="1400" dirty="0">
              <a:solidFill>
                <a:schemeClr val="dk2"/>
              </a:solidFill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6860322" y="1749002"/>
            <a:ext cx="3831489" cy="198510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algn="ctr">
              <a:lnSpc>
                <a:spcPct val="115000"/>
              </a:lnSpc>
              <a:spcBef>
                <a:spcPts val="1403"/>
              </a:spcBef>
            </a:pPr>
            <a:r>
              <a:rPr lang="ru" sz="1400" dirty="0">
                <a:solidFill>
                  <a:schemeClr val="dk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Комфортная среда обитания, среда территории с высоким уровнем качества жизни, должна предоставить возможности для </a:t>
            </a:r>
            <a:r>
              <a:rPr lang="ru" sz="1400" dirty="0" smtClean="0">
                <a:solidFill>
                  <a:schemeClr val="dk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успешного </a:t>
            </a:r>
            <a:r>
              <a:rPr lang="ru" sz="1400" dirty="0">
                <a:solidFill>
                  <a:schemeClr val="dk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старта в том месте, где он проживает уже сейчас, а также в начале своего профессионального пути</a:t>
            </a:r>
            <a:endParaRPr sz="1400" dirty="0">
              <a:solidFill>
                <a:schemeClr val="dk2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spcBef>
                <a:spcPts val="1403"/>
              </a:spcBef>
            </a:pPr>
            <a:endParaRPr sz="2401" dirty="0"/>
          </a:p>
        </p:txBody>
      </p:sp>
      <p:sp>
        <p:nvSpPr>
          <p:cNvPr id="82" name="Google Shape;82;p15"/>
          <p:cNvSpPr/>
          <p:nvPr/>
        </p:nvSpPr>
        <p:spPr>
          <a:xfrm>
            <a:off x="569493" y="4011923"/>
            <a:ext cx="9922900" cy="63701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403"/>
              </a:spcBef>
            </a:pPr>
            <a:endParaRPr sz="935" dirty="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ct val="115000"/>
              </a:lnSpc>
              <a:spcBef>
                <a:spcPts val="1403"/>
              </a:spcBef>
            </a:pPr>
            <a:r>
              <a:rPr lang="ru" sz="1600" b="1" dirty="0">
                <a:solidFill>
                  <a:srgbClr val="C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рассмотрение процесса построения социальной карьеры для молодого человека   </a:t>
            </a:r>
            <a:r>
              <a:rPr lang="ru" sz="1600" b="1" dirty="0" smtClean="0">
                <a:solidFill>
                  <a:srgbClr val="C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</a:t>
            </a:r>
            <a:r>
              <a:rPr lang="ru" sz="1600" b="1" dirty="0">
                <a:solidFill>
                  <a:srgbClr val="C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как возможности начать самореализовываться в режиме «здесь и сейчас» </a:t>
            </a:r>
            <a:endParaRPr sz="1600" b="1" dirty="0">
              <a:solidFill>
                <a:srgbClr val="C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spcBef>
                <a:spcPts val="1403"/>
              </a:spcBef>
            </a:pPr>
            <a:endParaRPr sz="2401" dirty="0"/>
          </a:p>
        </p:txBody>
      </p:sp>
      <p:sp>
        <p:nvSpPr>
          <p:cNvPr id="83" name="Google Shape;83;p15"/>
          <p:cNvSpPr/>
          <p:nvPr/>
        </p:nvSpPr>
        <p:spPr>
          <a:xfrm>
            <a:off x="1989715" y="5253735"/>
            <a:ext cx="5730220" cy="177152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algn="ctr">
              <a:lnSpc>
                <a:spcPct val="115000"/>
              </a:lnSpc>
              <a:spcBef>
                <a:spcPts val="1403"/>
              </a:spcBef>
              <a:spcAft>
                <a:spcPts val="1403"/>
              </a:spcAft>
            </a:pPr>
            <a:r>
              <a:rPr lang="ru" sz="2401" b="1" dirty="0">
                <a:solidFill>
                  <a:schemeClr val="accent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возможность начать выстраивать свою траекторию успешной деятельности в месте проживания              уже сейчас</a:t>
            </a:r>
            <a:endParaRPr sz="2401" b="1" dirty="0">
              <a:solidFill>
                <a:schemeClr val="accent1"/>
              </a:solidFill>
              <a:highlight>
                <a:schemeClr val="lt1"/>
              </a:highlight>
            </a:endParaRPr>
          </a:p>
        </p:txBody>
      </p:sp>
      <p:cxnSp>
        <p:nvCxnSpPr>
          <p:cNvPr id="84" name="Google Shape;84;p15"/>
          <p:cNvCxnSpPr>
            <a:stCxn id="79" idx="3"/>
          </p:cNvCxnSpPr>
          <p:nvPr/>
        </p:nvCxnSpPr>
        <p:spPr>
          <a:xfrm>
            <a:off x="2750043" y="2673578"/>
            <a:ext cx="0" cy="1193781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5" name="Google Shape;85;p15"/>
          <p:cNvCxnSpPr>
            <a:stCxn id="80" idx="2"/>
          </p:cNvCxnSpPr>
          <p:nvPr/>
        </p:nvCxnSpPr>
        <p:spPr>
          <a:xfrm>
            <a:off x="4753313" y="3388914"/>
            <a:ext cx="4209" cy="403048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" name="Google Shape;86;p15"/>
          <p:cNvCxnSpPr>
            <a:stCxn id="81" idx="1"/>
          </p:cNvCxnSpPr>
          <p:nvPr/>
        </p:nvCxnSpPr>
        <p:spPr>
          <a:xfrm flipH="1">
            <a:off x="6756582" y="2741553"/>
            <a:ext cx="103740" cy="1074972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7" name="Google Shape;87;p15"/>
          <p:cNvCxnSpPr/>
          <p:nvPr/>
        </p:nvCxnSpPr>
        <p:spPr>
          <a:xfrm>
            <a:off x="5004538" y="4655825"/>
            <a:ext cx="17188" cy="412168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346733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E210B8D-4D48-496F-B114-5FB4D9C6F3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3407" cy="7559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D3B73A1-2F01-49C5-ADD3-9C8885130B4B}"/>
              </a:ext>
            </a:extLst>
          </p:cNvPr>
          <p:cNvSpPr txBox="1"/>
          <p:nvPr/>
        </p:nvSpPr>
        <p:spPr>
          <a:xfrm>
            <a:off x="201396" y="144951"/>
            <a:ext cx="6319326" cy="1099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ru-RU" sz="4000" b="1" dirty="0" smtClean="0">
                <a:solidFill>
                  <a:schemeClr val="bg1"/>
                </a:solidFill>
                <a:latin typeface="SF UI Display" panose="00000500000000000000" pitchFamily="2" charset="0"/>
              </a:rPr>
              <a:t>Смысл объединения наших усилий</a:t>
            </a:r>
            <a:endParaRPr lang="ru-RU" sz="4000" b="1" dirty="0">
              <a:solidFill>
                <a:schemeClr val="bg1"/>
              </a:solidFill>
              <a:latin typeface="SF UI Display" panose="00000500000000000000" pitchFamily="2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861B2D1-F838-4B68-B955-04AC16BA2DDC}"/>
              </a:ext>
            </a:extLst>
          </p:cNvPr>
          <p:cNvSpPr/>
          <p:nvPr/>
        </p:nvSpPr>
        <p:spPr>
          <a:xfrm>
            <a:off x="1092255" y="986764"/>
            <a:ext cx="849889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400" b="1" dirty="0" smtClean="0">
                <a:latin typeface="SF UI Display" panose="00000500000000000000" pitchFamily="2" charset="0"/>
              </a:rPr>
              <a:t>Помочь жителю встроиться в жизнь территории: 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400" b="1" dirty="0" smtClean="0">
                <a:solidFill>
                  <a:srgbClr val="C00000"/>
                </a:solidFill>
                <a:latin typeface="SF UI Display" panose="00000500000000000000" pitchFamily="2" charset="0"/>
              </a:rPr>
              <a:t>Культурную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400" b="1" dirty="0" smtClean="0">
                <a:solidFill>
                  <a:srgbClr val="C00000"/>
                </a:solidFill>
                <a:latin typeface="SF UI Display" panose="00000500000000000000" pitchFamily="2" charset="0"/>
              </a:rPr>
              <a:t>Социальную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400" b="1" dirty="0" smtClean="0">
                <a:solidFill>
                  <a:srgbClr val="C00000"/>
                </a:solidFill>
                <a:latin typeface="SF UI Display" panose="00000500000000000000" pitchFamily="2" charset="0"/>
              </a:rPr>
              <a:t>Комфортную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400" b="1" dirty="0" smtClean="0">
                <a:solidFill>
                  <a:srgbClr val="C00000"/>
                </a:solidFill>
                <a:latin typeface="SF UI Display" panose="00000500000000000000" pitchFamily="2" charset="0"/>
              </a:rPr>
              <a:t>Безопасную</a:t>
            </a:r>
          </a:p>
          <a:p>
            <a:pPr algn="ctr">
              <a:lnSpc>
                <a:spcPct val="150000"/>
              </a:lnSpc>
            </a:pPr>
            <a:r>
              <a:rPr lang="ru-RU" sz="3400" b="1" dirty="0" smtClean="0">
                <a:latin typeface="SF UI Display" panose="00000500000000000000" pitchFamily="2" charset="0"/>
              </a:rPr>
              <a:t>....</a:t>
            </a:r>
          </a:p>
          <a:p>
            <a:pPr algn="ctr">
              <a:lnSpc>
                <a:spcPct val="150000"/>
              </a:lnSpc>
            </a:pPr>
            <a:r>
              <a:rPr lang="ru-RU" sz="3400" b="1" dirty="0" smtClean="0">
                <a:latin typeface="SF UI Display" panose="00000500000000000000" pitchFamily="2" charset="0"/>
              </a:rPr>
              <a:t>В активной позиции</a:t>
            </a:r>
            <a:endParaRPr lang="ru-RU" sz="3400" b="1" dirty="0">
              <a:latin typeface="SF UI Display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48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67192DF-5E8D-4FE6-88EF-31C5900752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" y="0"/>
            <a:ext cx="10683407" cy="755967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C04BC8E-94C9-42BF-9261-A3ABD8CC971C}"/>
              </a:ext>
            </a:extLst>
          </p:cNvPr>
          <p:cNvSpPr/>
          <p:nvPr/>
        </p:nvSpPr>
        <p:spPr>
          <a:xfrm>
            <a:off x="1157333" y="2501083"/>
            <a:ext cx="5343525" cy="141577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 smtClean="0">
                <a:latin typeface="SF UI Display" panose="00000500000000000000" pitchFamily="2" charset="0"/>
              </a:rPr>
              <a:t>Локальные </a:t>
            </a:r>
          </a:p>
          <a:p>
            <a:r>
              <a:rPr lang="ru-RU" sz="2200" dirty="0" smtClean="0">
                <a:latin typeface="SF UI Display" panose="00000500000000000000" pitchFamily="2" charset="0"/>
              </a:rPr>
              <a:t>территориальные </a:t>
            </a:r>
          </a:p>
          <a:p>
            <a:r>
              <a:rPr lang="ru-RU" sz="2200" dirty="0" smtClean="0">
                <a:latin typeface="SF UI Display" panose="00000500000000000000" pitchFamily="2" charset="0"/>
              </a:rPr>
              <a:t>преобразования</a:t>
            </a:r>
            <a:endParaRPr lang="ru-RU" sz="2200" dirty="0">
              <a:latin typeface="SF UI Display" panose="00000500000000000000" pitchFamily="2" charset="0"/>
            </a:endParaRPr>
          </a:p>
          <a:p>
            <a:endParaRPr lang="ru-RU" sz="2000" dirty="0">
              <a:latin typeface="SF UI Display" panose="00000500000000000000" pitchFamily="2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EC2F325-FE5B-46E7-80C0-D09C3292D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961" y="2501083"/>
            <a:ext cx="4536591" cy="302349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619DD8B-7E02-4E37-B564-9501056956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35" y="4203841"/>
            <a:ext cx="594361" cy="40843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22D31C8C-1FC6-41E7-BADB-D1AE719826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70" y="2602265"/>
            <a:ext cx="429769" cy="40233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B9FB576-3E43-4399-9117-F5304329E3C3}"/>
              </a:ext>
            </a:extLst>
          </p:cNvPr>
          <p:cNvSpPr txBox="1"/>
          <p:nvPr/>
        </p:nvSpPr>
        <p:spPr>
          <a:xfrm>
            <a:off x="439635" y="6254455"/>
            <a:ext cx="748387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F UI Display" panose="00000500000000000000" pitchFamily="2" charset="0"/>
              </a:rPr>
              <a:t>Построй свою социальную карьеру вместе с нами</a:t>
            </a:r>
            <a:endParaRPr lang="ru-RU" sz="3600" b="1" dirty="0">
              <a:solidFill>
                <a:schemeClr val="tx1">
                  <a:lumMod val="50000"/>
                  <a:lumOff val="50000"/>
                </a:schemeClr>
              </a:solidFill>
              <a:latin typeface="SF UI Display" panose="000005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D3B73A1-2F01-49C5-ADD3-9C8885130B4B}"/>
              </a:ext>
            </a:extLst>
          </p:cNvPr>
          <p:cNvSpPr txBox="1"/>
          <p:nvPr/>
        </p:nvSpPr>
        <p:spPr>
          <a:xfrm>
            <a:off x="231376" y="129961"/>
            <a:ext cx="8073175" cy="1091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ru-RU" sz="3800" b="1" dirty="0" smtClean="0">
                <a:solidFill>
                  <a:schemeClr val="bg1"/>
                </a:solidFill>
                <a:latin typeface="SF UI Display" panose="00000500000000000000" pitchFamily="2" charset="0"/>
              </a:rPr>
              <a:t>Про краевой Школьный парламент. Две новые темы</a:t>
            </a:r>
            <a:endParaRPr lang="ru-RU" sz="3800" b="1" dirty="0">
              <a:solidFill>
                <a:schemeClr val="bg1"/>
              </a:solidFill>
              <a:latin typeface="SF UI Display" panose="00000500000000000000" pitchFamily="2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0C04BC8E-94C9-42BF-9261-A3ABD8CC971C}"/>
              </a:ext>
            </a:extLst>
          </p:cNvPr>
          <p:cNvSpPr/>
          <p:nvPr/>
        </p:nvSpPr>
        <p:spPr>
          <a:xfrm>
            <a:off x="1157332" y="3922026"/>
            <a:ext cx="5343525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 smtClean="0">
                <a:latin typeface="SF UI Display" panose="00000500000000000000" pitchFamily="2" charset="0"/>
              </a:rPr>
              <a:t>КШП – точка входа для </a:t>
            </a:r>
          </a:p>
          <a:p>
            <a:r>
              <a:rPr lang="ru-RU" sz="2200" dirty="0" smtClean="0">
                <a:latin typeface="SF UI Display" panose="00000500000000000000" pitchFamily="2" charset="0"/>
              </a:rPr>
              <a:t>построения </a:t>
            </a:r>
          </a:p>
          <a:p>
            <a:r>
              <a:rPr lang="ru-RU" sz="2200" dirty="0" smtClean="0">
                <a:latin typeface="SF UI Display" panose="00000500000000000000" pitchFamily="2" charset="0"/>
              </a:rPr>
              <a:t>социальной карьеры </a:t>
            </a:r>
            <a:endParaRPr lang="ru-RU" sz="2200" dirty="0">
              <a:latin typeface="SF UI Display" panose="00000500000000000000" pitchFamily="2" charset="0"/>
            </a:endParaRPr>
          </a:p>
          <a:p>
            <a:endParaRPr lang="ru-RU" sz="2200" dirty="0">
              <a:latin typeface="SF UI Display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80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368042" y="6138713"/>
            <a:ext cx="537043" cy="1256314"/>
            <a:chOff x="5341702" y="5804051"/>
            <a:chExt cx="537043" cy="1256314"/>
          </a:xfrm>
        </p:grpSpPr>
        <p:sp>
          <p:nvSpPr>
            <p:cNvPr id="2" name="Равнобедренный треугольник 1"/>
            <p:cNvSpPr/>
            <p:nvPr/>
          </p:nvSpPr>
          <p:spPr>
            <a:xfrm rot="10800000">
              <a:off x="5341702" y="6415789"/>
              <a:ext cx="537043" cy="64457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Овал 2"/>
            <p:cNvSpPr/>
            <p:nvPr/>
          </p:nvSpPr>
          <p:spPr>
            <a:xfrm>
              <a:off x="5344305" y="5804051"/>
              <a:ext cx="489471" cy="5246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09262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368042" y="6138713"/>
            <a:ext cx="537043" cy="1256314"/>
            <a:chOff x="5341702" y="5804051"/>
            <a:chExt cx="537043" cy="1256314"/>
          </a:xfrm>
        </p:grpSpPr>
        <p:sp>
          <p:nvSpPr>
            <p:cNvPr id="2" name="Равнобедренный треугольник 1"/>
            <p:cNvSpPr/>
            <p:nvPr/>
          </p:nvSpPr>
          <p:spPr>
            <a:xfrm rot="10800000">
              <a:off x="5341702" y="6415789"/>
              <a:ext cx="537043" cy="64457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Овал 2"/>
            <p:cNvSpPr/>
            <p:nvPr/>
          </p:nvSpPr>
          <p:spPr>
            <a:xfrm>
              <a:off x="5344305" y="5804051"/>
              <a:ext cx="489471" cy="5246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988091" y="6337102"/>
            <a:ext cx="29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навыки</a:t>
            </a:r>
          </a:p>
          <a:p>
            <a:r>
              <a:rPr lang="ru-RU" sz="1800" dirty="0"/>
              <a:t>к</a:t>
            </a:r>
            <a:r>
              <a:rPr lang="ru-RU" sz="1800" dirty="0" smtClean="0"/>
              <a:t>омпетенции</a:t>
            </a:r>
          </a:p>
          <a:p>
            <a:r>
              <a:rPr lang="ru-RU" sz="1800" dirty="0" smtClean="0"/>
              <a:t>знания</a:t>
            </a:r>
          </a:p>
          <a:p>
            <a:r>
              <a:rPr lang="ru-RU" sz="1800" b="1" dirty="0" smtClean="0"/>
              <a:t>опыт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180709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368042" y="6138713"/>
            <a:ext cx="537043" cy="1256314"/>
            <a:chOff x="5341702" y="5804051"/>
            <a:chExt cx="537043" cy="1256314"/>
          </a:xfrm>
        </p:grpSpPr>
        <p:sp>
          <p:nvSpPr>
            <p:cNvPr id="2" name="Равнобедренный треугольник 1"/>
            <p:cNvSpPr/>
            <p:nvPr/>
          </p:nvSpPr>
          <p:spPr>
            <a:xfrm rot="10800000">
              <a:off x="5341702" y="6415789"/>
              <a:ext cx="537043" cy="64457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Овал 2"/>
            <p:cNvSpPr/>
            <p:nvPr/>
          </p:nvSpPr>
          <p:spPr>
            <a:xfrm>
              <a:off x="5344305" y="5804051"/>
              <a:ext cx="489471" cy="5246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988091" y="6337102"/>
            <a:ext cx="29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навыки</a:t>
            </a:r>
          </a:p>
          <a:p>
            <a:r>
              <a:rPr lang="ru-RU" sz="1800" dirty="0"/>
              <a:t>к</a:t>
            </a:r>
            <a:r>
              <a:rPr lang="ru-RU" sz="1800" dirty="0" smtClean="0"/>
              <a:t>омпетенции</a:t>
            </a:r>
          </a:p>
          <a:p>
            <a:r>
              <a:rPr lang="ru-RU" sz="1800" dirty="0" smtClean="0"/>
              <a:t>знания</a:t>
            </a:r>
          </a:p>
          <a:p>
            <a:r>
              <a:rPr lang="ru-RU" sz="1800" b="1" dirty="0" smtClean="0"/>
              <a:t>опыт</a:t>
            </a:r>
            <a:endParaRPr lang="ru-RU" sz="1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06709" y="6359346"/>
            <a:ext cx="2080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 smtClean="0"/>
              <a:t>мотивы</a:t>
            </a:r>
          </a:p>
          <a:p>
            <a:pPr algn="r"/>
            <a:r>
              <a:rPr lang="ru-RU" sz="1800" dirty="0" smtClean="0"/>
              <a:t>ценности</a:t>
            </a:r>
          </a:p>
          <a:p>
            <a:pPr algn="r"/>
            <a:r>
              <a:rPr lang="ru-RU" sz="1800" b="1" dirty="0" smtClean="0"/>
              <a:t>желания</a:t>
            </a:r>
          </a:p>
          <a:p>
            <a:pPr algn="r"/>
            <a:r>
              <a:rPr lang="ru-RU" sz="1800" b="1" dirty="0" smtClean="0"/>
              <a:t>воля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424852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368042" y="6138713"/>
            <a:ext cx="537043" cy="1256314"/>
            <a:chOff x="5341702" y="5804051"/>
            <a:chExt cx="537043" cy="1256314"/>
          </a:xfrm>
        </p:grpSpPr>
        <p:sp>
          <p:nvSpPr>
            <p:cNvPr id="2" name="Равнобедренный треугольник 1"/>
            <p:cNvSpPr/>
            <p:nvPr/>
          </p:nvSpPr>
          <p:spPr>
            <a:xfrm rot="10800000">
              <a:off x="5341702" y="6415789"/>
              <a:ext cx="537043" cy="64457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Овал 2"/>
            <p:cNvSpPr/>
            <p:nvPr/>
          </p:nvSpPr>
          <p:spPr>
            <a:xfrm>
              <a:off x="5344305" y="5804051"/>
              <a:ext cx="489471" cy="5246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988091" y="6337102"/>
            <a:ext cx="29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навыки</a:t>
            </a:r>
          </a:p>
          <a:p>
            <a:r>
              <a:rPr lang="ru-RU" sz="1800" dirty="0"/>
              <a:t>к</a:t>
            </a:r>
            <a:r>
              <a:rPr lang="ru-RU" sz="1800" dirty="0" smtClean="0"/>
              <a:t>омпетенции</a:t>
            </a:r>
          </a:p>
          <a:p>
            <a:r>
              <a:rPr lang="ru-RU" sz="1800" dirty="0" smtClean="0"/>
              <a:t>знания</a:t>
            </a:r>
          </a:p>
          <a:p>
            <a:r>
              <a:rPr lang="ru-RU" sz="1800" b="1" dirty="0" smtClean="0">
                <a:solidFill>
                  <a:srgbClr val="C00000"/>
                </a:solidFill>
              </a:rPr>
              <a:t>опыт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6709" y="6359346"/>
            <a:ext cx="2080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 smtClean="0"/>
              <a:t>мотивы</a:t>
            </a:r>
          </a:p>
          <a:p>
            <a:pPr algn="r"/>
            <a:r>
              <a:rPr lang="ru-RU" sz="1800" dirty="0" smtClean="0"/>
              <a:t>ценности</a:t>
            </a:r>
          </a:p>
          <a:p>
            <a:pPr algn="r"/>
            <a:r>
              <a:rPr lang="ru-RU" sz="1800" b="1" dirty="0">
                <a:solidFill>
                  <a:srgbClr val="C00000"/>
                </a:solidFill>
              </a:rPr>
              <a:t>желания</a:t>
            </a:r>
            <a:endParaRPr lang="ru-RU" sz="1800" dirty="0" smtClean="0">
              <a:solidFill>
                <a:srgbClr val="C00000"/>
              </a:solidFill>
            </a:endParaRPr>
          </a:p>
          <a:p>
            <a:pPr algn="r"/>
            <a:r>
              <a:rPr lang="ru-RU" sz="1800" b="1" dirty="0" smtClean="0">
                <a:solidFill>
                  <a:srgbClr val="C00000"/>
                </a:solidFill>
              </a:rPr>
              <a:t>воля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42532" y="4920510"/>
            <a:ext cx="1573379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Территория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https://infooka.ru/media/rss-77dc1501d15fede2aa41d350585f46a7/rssimg-4b0c9075d837ffe7f2e5f90a12999a4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287" y="2501489"/>
            <a:ext cx="3495825" cy="2384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17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368042" y="6138713"/>
            <a:ext cx="537043" cy="1256314"/>
            <a:chOff x="5341702" y="5804051"/>
            <a:chExt cx="537043" cy="1256314"/>
          </a:xfrm>
        </p:grpSpPr>
        <p:sp>
          <p:nvSpPr>
            <p:cNvPr id="2" name="Равнобедренный треугольник 1"/>
            <p:cNvSpPr/>
            <p:nvPr/>
          </p:nvSpPr>
          <p:spPr>
            <a:xfrm rot="10800000">
              <a:off x="5341702" y="6415789"/>
              <a:ext cx="537043" cy="64457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Овал 2"/>
            <p:cNvSpPr/>
            <p:nvPr/>
          </p:nvSpPr>
          <p:spPr>
            <a:xfrm>
              <a:off x="5344305" y="5804051"/>
              <a:ext cx="489471" cy="5246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988091" y="6337102"/>
            <a:ext cx="29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навыки</a:t>
            </a:r>
          </a:p>
          <a:p>
            <a:r>
              <a:rPr lang="ru-RU" sz="1800" dirty="0"/>
              <a:t>к</a:t>
            </a:r>
            <a:r>
              <a:rPr lang="ru-RU" sz="1800" dirty="0" smtClean="0"/>
              <a:t>омпетенции</a:t>
            </a:r>
          </a:p>
          <a:p>
            <a:r>
              <a:rPr lang="ru-RU" sz="1800" dirty="0" smtClean="0"/>
              <a:t>знания</a:t>
            </a:r>
          </a:p>
          <a:p>
            <a:r>
              <a:rPr lang="ru-RU" sz="1800" b="1" dirty="0" smtClean="0">
                <a:solidFill>
                  <a:srgbClr val="C00000"/>
                </a:solidFill>
              </a:rPr>
              <a:t>опыт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6709" y="6359346"/>
            <a:ext cx="2080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 smtClean="0"/>
              <a:t>мотивы</a:t>
            </a:r>
          </a:p>
          <a:p>
            <a:pPr algn="r"/>
            <a:r>
              <a:rPr lang="ru-RU" sz="1800" dirty="0" smtClean="0"/>
              <a:t>ценности</a:t>
            </a:r>
          </a:p>
          <a:p>
            <a:pPr algn="r"/>
            <a:r>
              <a:rPr lang="ru-RU" sz="1800" b="1" dirty="0">
                <a:solidFill>
                  <a:srgbClr val="C00000"/>
                </a:solidFill>
              </a:rPr>
              <a:t>желания</a:t>
            </a:r>
            <a:endParaRPr lang="ru-RU" sz="1800" dirty="0" smtClean="0">
              <a:solidFill>
                <a:srgbClr val="C00000"/>
              </a:solidFill>
            </a:endParaRPr>
          </a:p>
          <a:p>
            <a:pPr algn="r"/>
            <a:r>
              <a:rPr lang="ru-RU" sz="1800" b="1" dirty="0" smtClean="0">
                <a:solidFill>
                  <a:srgbClr val="C00000"/>
                </a:solidFill>
              </a:rPr>
              <a:t>воля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42532" y="4920510"/>
            <a:ext cx="1573379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Территория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https://infooka.ru/media/rss-77dc1501d15fede2aa41d350585f46a7/rssimg-4b0c9075d837ffe7f2e5f90a12999a4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287" y="2501489"/>
            <a:ext cx="3495825" cy="2384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7332093" y="4668580"/>
            <a:ext cx="789000" cy="1732461"/>
            <a:chOff x="7332093" y="4668580"/>
            <a:chExt cx="789000" cy="1732461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7332093" y="4920510"/>
              <a:ext cx="789000" cy="1480531"/>
            </a:xfrm>
            <a:prstGeom prst="line">
              <a:avLst/>
            </a:prstGeom>
            <a:ln w="635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 rot="17840367">
              <a:off x="6676162" y="5330375"/>
              <a:ext cx="1731843" cy="408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действия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4488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368042" y="6138713"/>
            <a:ext cx="537043" cy="1256314"/>
            <a:chOff x="5341702" y="5804051"/>
            <a:chExt cx="537043" cy="1256314"/>
          </a:xfrm>
        </p:grpSpPr>
        <p:sp>
          <p:nvSpPr>
            <p:cNvPr id="2" name="Равнобедренный треугольник 1"/>
            <p:cNvSpPr/>
            <p:nvPr/>
          </p:nvSpPr>
          <p:spPr>
            <a:xfrm rot="10800000">
              <a:off x="5341702" y="6415789"/>
              <a:ext cx="537043" cy="64457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Овал 2"/>
            <p:cNvSpPr/>
            <p:nvPr/>
          </p:nvSpPr>
          <p:spPr>
            <a:xfrm>
              <a:off x="5344305" y="5804051"/>
              <a:ext cx="489471" cy="5246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988091" y="6337102"/>
            <a:ext cx="29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навыки</a:t>
            </a:r>
          </a:p>
          <a:p>
            <a:r>
              <a:rPr lang="ru-RU" sz="1800" dirty="0"/>
              <a:t>к</a:t>
            </a:r>
            <a:r>
              <a:rPr lang="ru-RU" sz="1800" dirty="0" smtClean="0"/>
              <a:t>омпетенции</a:t>
            </a:r>
          </a:p>
          <a:p>
            <a:r>
              <a:rPr lang="ru-RU" sz="1800" dirty="0" smtClean="0"/>
              <a:t>знания</a:t>
            </a:r>
          </a:p>
          <a:p>
            <a:r>
              <a:rPr lang="ru-RU" sz="1800" b="1" dirty="0" smtClean="0">
                <a:solidFill>
                  <a:srgbClr val="C00000"/>
                </a:solidFill>
              </a:rPr>
              <a:t>опыт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6709" y="6359346"/>
            <a:ext cx="2080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 smtClean="0"/>
              <a:t>мотивы</a:t>
            </a:r>
          </a:p>
          <a:p>
            <a:pPr algn="r"/>
            <a:r>
              <a:rPr lang="ru-RU" sz="1800" dirty="0" smtClean="0"/>
              <a:t>ценности</a:t>
            </a:r>
          </a:p>
          <a:p>
            <a:pPr algn="r"/>
            <a:r>
              <a:rPr lang="ru-RU" sz="1800" b="1" dirty="0">
                <a:solidFill>
                  <a:srgbClr val="C00000"/>
                </a:solidFill>
              </a:rPr>
              <a:t>желания</a:t>
            </a:r>
            <a:endParaRPr lang="ru-RU" sz="1800" dirty="0" smtClean="0">
              <a:solidFill>
                <a:srgbClr val="C00000"/>
              </a:solidFill>
            </a:endParaRPr>
          </a:p>
          <a:p>
            <a:pPr algn="r"/>
            <a:r>
              <a:rPr lang="ru-RU" sz="1800" b="1" dirty="0" smtClean="0">
                <a:solidFill>
                  <a:srgbClr val="C00000"/>
                </a:solidFill>
              </a:rPr>
              <a:t>воля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7178" y="5198628"/>
            <a:ext cx="1254189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команды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42532" y="4920510"/>
            <a:ext cx="1573379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Территория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36863" y="4877987"/>
            <a:ext cx="1529008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сообщества</a:t>
            </a:r>
          </a:p>
        </p:txBody>
      </p:sp>
      <p:pic>
        <p:nvPicPr>
          <p:cNvPr id="1026" name="Picture 2" descr="https://infooka.ru/media/rss-77dc1501d15fede2aa41d350585f46a7/rssimg-4b0c9075d837ffe7f2e5f90a12999a4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287" y="2501489"/>
            <a:ext cx="3495825" cy="2384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mp38.ru/upload/iblock/2d8/2d89e6e531cf00bedc6657cc819b996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37" y="2394689"/>
            <a:ext cx="3786838" cy="25258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Группа 21"/>
          <p:cNvGrpSpPr/>
          <p:nvPr/>
        </p:nvGrpSpPr>
        <p:grpSpPr>
          <a:xfrm>
            <a:off x="7332093" y="4668580"/>
            <a:ext cx="789000" cy="1732461"/>
            <a:chOff x="7332093" y="4668580"/>
            <a:chExt cx="789000" cy="1732461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332093" y="4920510"/>
              <a:ext cx="789000" cy="1480531"/>
            </a:xfrm>
            <a:prstGeom prst="line">
              <a:avLst/>
            </a:prstGeom>
            <a:ln w="635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17840367">
              <a:off x="6676162" y="5330375"/>
              <a:ext cx="1731843" cy="408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действия</a:t>
              </a:r>
              <a:endParaRPr lang="ru-RU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 rot="17504732">
            <a:off x="3085366" y="4738848"/>
            <a:ext cx="789000" cy="1732461"/>
            <a:chOff x="7332093" y="4668580"/>
            <a:chExt cx="789000" cy="1732461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 flipV="1">
              <a:off x="7332093" y="4920510"/>
              <a:ext cx="789000" cy="1480531"/>
            </a:xfrm>
            <a:prstGeom prst="line">
              <a:avLst/>
            </a:prstGeom>
            <a:ln w="635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 rot="6978857">
              <a:off x="6676162" y="5330375"/>
              <a:ext cx="1731843" cy="408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действия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92047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368042" y="6138713"/>
            <a:ext cx="537043" cy="1256314"/>
            <a:chOff x="5341702" y="5804051"/>
            <a:chExt cx="537043" cy="1256314"/>
          </a:xfrm>
        </p:grpSpPr>
        <p:sp>
          <p:nvSpPr>
            <p:cNvPr id="2" name="Равнобедренный треугольник 1"/>
            <p:cNvSpPr/>
            <p:nvPr/>
          </p:nvSpPr>
          <p:spPr>
            <a:xfrm rot="10800000">
              <a:off x="5341702" y="6415789"/>
              <a:ext cx="537043" cy="64457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Овал 2"/>
            <p:cNvSpPr/>
            <p:nvPr/>
          </p:nvSpPr>
          <p:spPr>
            <a:xfrm>
              <a:off x="5344305" y="5804051"/>
              <a:ext cx="489471" cy="5246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988091" y="6337102"/>
            <a:ext cx="29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навыки</a:t>
            </a:r>
          </a:p>
          <a:p>
            <a:r>
              <a:rPr lang="ru-RU" sz="1800" dirty="0"/>
              <a:t>к</a:t>
            </a:r>
            <a:r>
              <a:rPr lang="ru-RU" sz="1800" dirty="0" smtClean="0"/>
              <a:t>омпетенции</a:t>
            </a:r>
          </a:p>
          <a:p>
            <a:r>
              <a:rPr lang="ru-RU" sz="1800" dirty="0" smtClean="0"/>
              <a:t>знания</a:t>
            </a:r>
          </a:p>
          <a:p>
            <a:r>
              <a:rPr lang="ru-RU" sz="1800" b="1" dirty="0" smtClean="0">
                <a:solidFill>
                  <a:srgbClr val="C00000"/>
                </a:solidFill>
              </a:rPr>
              <a:t>опыт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6709" y="6359346"/>
            <a:ext cx="2080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 smtClean="0"/>
              <a:t>мотивы</a:t>
            </a:r>
          </a:p>
          <a:p>
            <a:pPr algn="r"/>
            <a:r>
              <a:rPr lang="ru-RU" sz="1800" dirty="0" smtClean="0"/>
              <a:t>ценности</a:t>
            </a:r>
          </a:p>
          <a:p>
            <a:pPr algn="r"/>
            <a:r>
              <a:rPr lang="ru-RU" sz="1800" b="1" dirty="0">
                <a:solidFill>
                  <a:srgbClr val="C00000"/>
                </a:solidFill>
              </a:rPr>
              <a:t>желания</a:t>
            </a:r>
            <a:endParaRPr lang="ru-RU" sz="1800" dirty="0" smtClean="0">
              <a:solidFill>
                <a:srgbClr val="C00000"/>
              </a:solidFill>
            </a:endParaRPr>
          </a:p>
          <a:p>
            <a:pPr algn="r"/>
            <a:r>
              <a:rPr lang="ru-RU" sz="1800" b="1" dirty="0" smtClean="0">
                <a:solidFill>
                  <a:srgbClr val="C00000"/>
                </a:solidFill>
              </a:rPr>
              <a:t>воля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7178" y="5198628"/>
            <a:ext cx="1254189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команды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42532" y="4920510"/>
            <a:ext cx="1573379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Территория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36863" y="4877987"/>
            <a:ext cx="1529008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сообщества</a:t>
            </a:r>
          </a:p>
        </p:txBody>
      </p:sp>
      <p:pic>
        <p:nvPicPr>
          <p:cNvPr id="1026" name="Picture 2" descr="https://infooka.ru/media/rss-77dc1501d15fede2aa41d350585f46a7/rssimg-4b0c9075d837ffe7f2e5f90a12999a4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287" y="2501489"/>
            <a:ext cx="3495825" cy="2384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mp38.ru/upload/iblock/2d8/2d89e6e531cf00bedc6657cc819b996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37" y="2394689"/>
            <a:ext cx="3786838" cy="25258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Тройная стрелка влево/вправо/вверх 44"/>
          <p:cNvSpPr/>
          <p:nvPr/>
        </p:nvSpPr>
        <p:spPr>
          <a:xfrm>
            <a:off x="4661616" y="2538126"/>
            <a:ext cx="2122537" cy="3145249"/>
          </a:xfrm>
          <a:prstGeom prst="leftRightUpArrow">
            <a:avLst/>
          </a:prstGeom>
          <a:ln w="34925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21"/>
          <p:cNvGrpSpPr/>
          <p:nvPr/>
        </p:nvGrpSpPr>
        <p:grpSpPr>
          <a:xfrm>
            <a:off x="7332093" y="4668580"/>
            <a:ext cx="789000" cy="1732461"/>
            <a:chOff x="7332093" y="4668580"/>
            <a:chExt cx="789000" cy="1732461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332093" y="4920510"/>
              <a:ext cx="789000" cy="1480531"/>
            </a:xfrm>
            <a:prstGeom prst="line">
              <a:avLst/>
            </a:prstGeom>
            <a:ln w="635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17840367">
              <a:off x="6676162" y="5330375"/>
              <a:ext cx="1731843" cy="408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действия</a:t>
              </a:r>
              <a:endParaRPr lang="ru-RU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 rot="17504732">
            <a:off x="3085366" y="4738848"/>
            <a:ext cx="789000" cy="1732461"/>
            <a:chOff x="7332093" y="4668580"/>
            <a:chExt cx="789000" cy="1732461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 flipV="1">
              <a:off x="7332093" y="4920510"/>
              <a:ext cx="789000" cy="1480531"/>
            </a:xfrm>
            <a:prstGeom prst="line">
              <a:avLst/>
            </a:prstGeom>
            <a:ln w="635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 rot="6978857">
              <a:off x="6676162" y="5330375"/>
              <a:ext cx="1731843" cy="408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действия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58485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368042" y="6138713"/>
            <a:ext cx="537043" cy="1256314"/>
            <a:chOff x="5341702" y="5804051"/>
            <a:chExt cx="537043" cy="1256314"/>
          </a:xfrm>
        </p:grpSpPr>
        <p:sp>
          <p:nvSpPr>
            <p:cNvPr id="2" name="Равнобедренный треугольник 1"/>
            <p:cNvSpPr/>
            <p:nvPr/>
          </p:nvSpPr>
          <p:spPr>
            <a:xfrm rot="10800000">
              <a:off x="5341702" y="6415789"/>
              <a:ext cx="537043" cy="64457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Овал 2"/>
            <p:cNvSpPr/>
            <p:nvPr/>
          </p:nvSpPr>
          <p:spPr>
            <a:xfrm>
              <a:off x="5344305" y="5804051"/>
              <a:ext cx="489471" cy="5246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988091" y="6337102"/>
            <a:ext cx="29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C00000"/>
                </a:solidFill>
              </a:rPr>
              <a:t>навыки</a:t>
            </a:r>
          </a:p>
          <a:p>
            <a:r>
              <a:rPr lang="ru-RU" sz="1800" dirty="0">
                <a:solidFill>
                  <a:srgbClr val="C00000"/>
                </a:solidFill>
              </a:rPr>
              <a:t>к</a:t>
            </a:r>
            <a:r>
              <a:rPr lang="ru-RU" sz="1800" dirty="0" smtClean="0">
                <a:solidFill>
                  <a:srgbClr val="C00000"/>
                </a:solidFill>
              </a:rPr>
              <a:t>омпетенции</a:t>
            </a:r>
          </a:p>
          <a:p>
            <a:r>
              <a:rPr lang="ru-RU" sz="1800" dirty="0" smtClean="0">
                <a:solidFill>
                  <a:srgbClr val="C00000"/>
                </a:solidFill>
              </a:rPr>
              <a:t>знания</a:t>
            </a:r>
          </a:p>
          <a:p>
            <a:r>
              <a:rPr lang="ru-RU" sz="1800" b="1" dirty="0" smtClean="0">
                <a:solidFill>
                  <a:srgbClr val="C00000"/>
                </a:solidFill>
              </a:rPr>
              <a:t>опыт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6709" y="6359346"/>
            <a:ext cx="2080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 smtClean="0">
                <a:solidFill>
                  <a:srgbClr val="C00000"/>
                </a:solidFill>
              </a:rPr>
              <a:t>мотивы</a:t>
            </a:r>
          </a:p>
          <a:p>
            <a:pPr algn="r"/>
            <a:r>
              <a:rPr lang="ru-RU" sz="1800" dirty="0" smtClean="0">
                <a:solidFill>
                  <a:srgbClr val="C00000"/>
                </a:solidFill>
              </a:rPr>
              <a:t>ценности</a:t>
            </a:r>
          </a:p>
          <a:p>
            <a:pPr algn="r"/>
            <a:r>
              <a:rPr lang="ru-RU" sz="1800" b="1" dirty="0">
                <a:solidFill>
                  <a:srgbClr val="C00000"/>
                </a:solidFill>
              </a:rPr>
              <a:t>желания</a:t>
            </a:r>
            <a:endParaRPr lang="ru-RU" sz="1800" dirty="0" smtClean="0">
              <a:solidFill>
                <a:srgbClr val="C00000"/>
              </a:solidFill>
            </a:endParaRPr>
          </a:p>
          <a:p>
            <a:pPr algn="r"/>
            <a:r>
              <a:rPr lang="ru-RU" sz="1800" b="1" dirty="0" smtClean="0">
                <a:solidFill>
                  <a:srgbClr val="C00000"/>
                </a:solidFill>
              </a:rPr>
              <a:t>воля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7178" y="5198628"/>
            <a:ext cx="1254189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команды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42532" y="4920510"/>
            <a:ext cx="1573379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Территория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36863" y="4877987"/>
            <a:ext cx="1529008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сообщества</a:t>
            </a:r>
          </a:p>
        </p:txBody>
      </p:sp>
      <p:pic>
        <p:nvPicPr>
          <p:cNvPr id="1026" name="Picture 2" descr="https://infooka.ru/media/rss-77dc1501d15fede2aa41d350585f46a7/rssimg-4b0c9075d837ffe7f2e5f90a12999a4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287" y="2501489"/>
            <a:ext cx="3495825" cy="2384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mp38.ru/upload/iblock/2d8/2d89e6e531cf00bedc6657cc819b996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37" y="2394689"/>
            <a:ext cx="3786838" cy="25258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4240687" y="1783971"/>
            <a:ext cx="732893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КШП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5" name="Тройная стрелка влево/вправо/вверх 44"/>
          <p:cNvSpPr/>
          <p:nvPr/>
        </p:nvSpPr>
        <p:spPr>
          <a:xfrm>
            <a:off x="4661616" y="2538126"/>
            <a:ext cx="2122537" cy="3145249"/>
          </a:xfrm>
          <a:prstGeom prst="leftRightUpArrow">
            <a:avLst/>
          </a:prstGeom>
          <a:ln w="34925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3918095" y="4951247"/>
            <a:ext cx="383900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Локальные преобразования</a:t>
            </a:r>
            <a:endParaRPr lang="ru-RU" sz="2300" b="1" dirty="0">
              <a:solidFill>
                <a:srgbClr val="C00000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7332093" y="4668580"/>
            <a:ext cx="789000" cy="1732461"/>
            <a:chOff x="7332093" y="4668580"/>
            <a:chExt cx="789000" cy="1732461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332093" y="4920510"/>
              <a:ext cx="789000" cy="1480531"/>
            </a:xfrm>
            <a:prstGeom prst="line">
              <a:avLst/>
            </a:prstGeom>
            <a:ln w="635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17840367">
              <a:off x="6676162" y="5330375"/>
              <a:ext cx="1731843" cy="408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действия</a:t>
              </a:r>
              <a:endParaRPr lang="ru-RU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 rot="17504732">
            <a:off x="3085366" y="4738848"/>
            <a:ext cx="789000" cy="1732461"/>
            <a:chOff x="7332093" y="4668580"/>
            <a:chExt cx="789000" cy="1732461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 flipV="1">
              <a:off x="7332093" y="4920510"/>
              <a:ext cx="789000" cy="1480531"/>
            </a:xfrm>
            <a:prstGeom prst="line">
              <a:avLst/>
            </a:prstGeom>
            <a:ln w="635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 rot="6978857">
              <a:off x="6676162" y="5330375"/>
              <a:ext cx="1731843" cy="408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действия</a:t>
              </a:r>
              <a:endParaRPr lang="ru-RU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056767" y="1620706"/>
            <a:ext cx="1812612" cy="724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Учреждения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клубного типа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61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D3B73A1-2F01-49C5-ADD3-9C8885130B4B}"/>
              </a:ext>
            </a:extLst>
          </p:cNvPr>
          <p:cNvSpPr txBox="1"/>
          <p:nvPr/>
        </p:nvSpPr>
        <p:spPr>
          <a:xfrm>
            <a:off x="2703727" y="99796"/>
            <a:ext cx="5292763" cy="111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ru-RU" sz="4400" b="1" dirty="0" smtClean="0">
                <a:solidFill>
                  <a:schemeClr val="bg1"/>
                </a:solidFill>
                <a:latin typeface="SF UI Display" panose="00000500000000000000" pitchFamily="2" charset="0"/>
              </a:rPr>
              <a:t>Социальная карьера</a:t>
            </a:r>
            <a:endParaRPr lang="ru-RU" sz="4400" b="1" dirty="0">
              <a:solidFill>
                <a:schemeClr val="bg1"/>
              </a:solidFill>
              <a:latin typeface="SF UI Display" panose="00000500000000000000" pitchFamily="2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5368042" y="6138713"/>
            <a:ext cx="537043" cy="1256314"/>
            <a:chOff x="5341702" y="5804051"/>
            <a:chExt cx="537043" cy="1256314"/>
          </a:xfrm>
        </p:grpSpPr>
        <p:sp>
          <p:nvSpPr>
            <p:cNvPr id="2" name="Равнобедренный треугольник 1"/>
            <p:cNvSpPr/>
            <p:nvPr/>
          </p:nvSpPr>
          <p:spPr>
            <a:xfrm rot="10800000">
              <a:off x="5341702" y="6415789"/>
              <a:ext cx="537043" cy="64457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Овал 2"/>
            <p:cNvSpPr/>
            <p:nvPr/>
          </p:nvSpPr>
          <p:spPr>
            <a:xfrm>
              <a:off x="5344305" y="5804051"/>
              <a:ext cx="489471" cy="5246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988091" y="6337102"/>
            <a:ext cx="29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C00000"/>
                </a:solidFill>
              </a:rPr>
              <a:t>навыки</a:t>
            </a:r>
          </a:p>
          <a:p>
            <a:r>
              <a:rPr lang="ru-RU" sz="1800" dirty="0">
                <a:solidFill>
                  <a:srgbClr val="C00000"/>
                </a:solidFill>
              </a:rPr>
              <a:t>к</a:t>
            </a:r>
            <a:r>
              <a:rPr lang="ru-RU" sz="1800" dirty="0" smtClean="0">
                <a:solidFill>
                  <a:srgbClr val="C00000"/>
                </a:solidFill>
              </a:rPr>
              <a:t>омпетенции</a:t>
            </a:r>
          </a:p>
          <a:p>
            <a:r>
              <a:rPr lang="ru-RU" sz="1800" dirty="0" smtClean="0">
                <a:solidFill>
                  <a:srgbClr val="C00000"/>
                </a:solidFill>
              </a:rPr>
              <a:t>знания</a:t>
            </a:r>
          </a:p>
          <a:p>
            <a:r>
              <a:rPr lang="ru-RU" sz="1800" b="1" dirty="0" smtClean="0">
                <a:solidFill>
                  <a:srgbClr val="C00000"/>
                </a:solidFill>
              </a:rPr>
              <a:t>опыт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6709" y="6359346"/>
            <a:ext cx="2080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 smtClean="0">
                <a:solidFill>
                  <a:srgbClr val="C00000"/>
                </a:solidFill>
              </a:rPr>
              <a:t>мотивы</a:t>
            </a:r>
          </a:p>
          <a:p>
            <a:pPr algn="r"/>
            <a:r>
              <a:rPr lang="ru-RU" sz="1800" dirty="0" smtClean="0">
                <a:solidFill>
                  <a:srgbClr val="C00000"/>
                </a:solidFill>
              </a:rPr>
              <a:t>ценности</a:t>
            </a:r>
          </a:p>
          <a:p>
            <a:pPr algn="r"/>
            <a:r>
              <a:rPr lang="ru-RU" sz="1800" b="1" dirty="0">
                <a:solidFill>
                  <a:srgbClr val="C00000"/>
                </a:solidFill>
              </a:rPr>
              <a:t>желания</a:t>
            </a:r>
            <a:endParaRPr lang="ru-RU" sz="1800" dirty="0" smtClean="0">
              <a:solidFill>
                <a:srgbClr val="C00000"/>
              </a:solidFill>
            </a:endParaRPr>
          </a:p>
          <a:p>
            <a:pPr algn="r"/>
            <a:r>
              <a:rPr lang="ru-RU" sz="1800" b="1" dirty="0" smtClean="0">
                <a:solidFill>
                  <a:srgbClr val="C00000"/>
                </a:solidFill>
              </a:rPr>
              <a:t>воля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7178" y="5198628"/>
            <a:ext cx="1254189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команды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42532" y="4920510"/>
            <a:ext cx="1573379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Территория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36863" y="4877987"/>
            <a:ext cx="1529008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сообщества</a:t>
            </a:r>
          </a:p>
        </p:txBody>
      </p:sp>
      <p:pic>
        <p:nvPicPr>
          <p:cNvPr id="1026" name="Picture 2" descr="https://infooka.ru/media/rss-77dc1501d15fede2aa41d350585f46a7/rssimg-4b0c9075d837ffe7f2e5f90a12999a4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287" y="2501489"/>
            <a:ext cx="3495825" cy="2384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mp38.ru/upload/iblock/2d8/2d89e6e531cf00bedc6657cc819b996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37" y="2394689"/>
            <a:ext cx="3786838" cy="25258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Прямая соединительная линия 17"/>
          <p:cNvCxnSpPr>
            <a:endCxn id="15" idx="3"/>
          </p:cNvCxnSpPr>
          <p:nvPr/>
        </p:nvCxnSpPr>
        <p:spPr>
          <a:xfrm flipH="1" flipV="1">
            <a:off x="2265871" y="5082114"/>
            <a:ext cx="1767958" cy="2436592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BE210B8D-4D48-496F-B114-5FB4D9C6F3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4" r="25774" b="84533"/>
          <a:stretch/>
        </p:blipFill>
        <p:spPr>
          <a:xfrm>
            <a:off x="3012815" y="118862"/>
            <a:ext cx="5306518" cy="1169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TextBox 31"/>
          <p:cNvSpPr txBox="1"/>
          <p:nvPr/>
        </p:nvSpPr>
        <p:spPr>
          <a:xfrm>
            <a:off x="4041126" y="410778"/>
            <a:ext cx="34229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Социальная карьера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7438908" y="4713734"/>
            <a:ext cx="1450817" cy="2681294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H="1" flipV="1">
            <a:off x="7438908" y="1298428"/>
            <a:ext cx="682185" cy="1463178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3066787" y="1233270"/>
            <a:ext cx="1002430" cy="1406641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Тройная стрелка влево/вправо/вверх 44"/>
          <p:cNvSpPr/>
          <p:nvPr/>
        </p:nvSpPr>
        <p:spPr>
          <a:xfrm>
            <a:off x="4661616" y="2538126"/>
            <a:ext cx="2122537" cy="3145249"/>
          </a:xfrm>
          <a:prstGeom prst="leftRightUpArrow">
            <a:avLst/>
          </a:prstGeom>
          <a:ln w="34925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3918095" y="4951247"/>
            <a:ext cx="383900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Локальные преобразования</a:t>
            </a:r>
            <a:endParaRPr lang="ru-RU" sz="2300" b="1" dirty="0">
              <a:solidFill>
                <a:srgbClr val="C00000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7332093" y="4668580"/>
            <a:ext cx="789000" cy="1732461"/>
            <a:chOff x="7332093" y="4668580"/>
            <a:chExt cx="789000" cy="1732461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332093" y="4920510"/>
              <a:ext cx="789000" cy="1480531"/>
            </a:xfrm>
            <a:prstGeom prst="line">
              <a:avLst/>
            </a:prstGeom>
            <a:ln w="635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17840367">
              <a:off x="6676162" y="5330375"/>
              <a:ext cx="1731843" cy="408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действия</a:t>
              </a:r>
              <a:endParaRPr lang="ru-RU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 rot="17504732">
            <a:off x="3085366" y="4738848"/>
            <a:ext cx="789000" cy="1732461"/>
            <a:chOff x="7332093" y="4668580"/>
            <a:chExt cx="789000" cy="1732461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 flipV="1">
              <a:off x="7332093" y="4920510"/>
              <a:ext cx="789000" cy="1480531"/>
            </a:xfrm>
            <a:prstGeom prst="line">
              <a:avLst/>
            </a:prstGeom>
            <a:ln w="635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 rot="6978857">
              <a:off x="6676162" y="5330375"/>
              <a:ext cx="1731843" cy="408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действия</a:t>
              </a:r>
              <a:endParaRPr lang="ru-RU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041482" y="1890136"/>
            <a:ext cx="732893" cy="40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КШП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57562" y="1726871"/>
            <a:ext cx="1812612" cy="724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Учреждения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клубного типа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22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FDDBF95-11BF-4A3E-B5A4-2E02690732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" y="0"/>
            <a:ext cx="10683407" cy="7559675"/>
          </a:xfrm>
          <a:prstGeom prst="rect">
            <a:avLst/>
          </a:prstGeom>
        </p:spPr>
      </p:pic>
      <p:sp>
        <p:nvSpPr>
          <p:cNvPr id="93" name="Google Shape;93;p16"/>
          <p:cNvSpPr txBox="1">
            <a:spLocks noGrp="1"/>
          </p:cNvSpPr>
          <p:nvPr>
            <p:ph type="body" idx="1"/>
          </p:nvPr>
        </p:nvSpPr>
        <p:spPr>
          <a:xfrm>
            <a:off x="364462" y="2253441"/>
            <a:ext cx="9962889" cy="1685855"/>
          </a:xfrm>
          <a:prstGeom prst="rect">
            <a:avLst/>
          </a:prstGeom>
        </p:spPr>
        <p:txBody>
          <a:bodyPr spcFirstLastPara="1" vert="horz" wrap="square" lIns="106901" tIns="106901" rIns="106901" bIns="106901" rtlCol="0" anchor="t" anchorCtr="0">
            <a:normAutofit/>
          </a:bodyPr>
          <a:lstStyle/>
          <a:p>
            <a:pPr marL="519754" indent="0" algn="just">
              <a:spcBef>
                <a:spcPts val="1403"/>
              </a:spcBef>
              <a:buNone/>
            </a:pPr>
            <a:endParaRPr sz="1637" b="1" i="1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1403"/>
              </a:spcBef>
              <a:spcAft>
                <a:spcPts val="1403"/>
              </a:spcAft>
              <a:buNone/>
            </a:pPr>
            <a:endParaRPr/>
          </a:p>
        </p:txBody>
      </p:sp>
      <p:sp>
        <p:nvSpPr>
          <p:cNvPr id="94" name="Google Shape;94;p16"/>
          <p:cNvSpPr/>
          <p:nvPr/>
        </p:nvSpPr>
        <p:spPr>
          <a:xfrm>
            <a:off x="1200135" y="4765858"/>
            <a:ext cx="3456248" cy="96640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algn="ctr">
              <a:lnSpc>
                <a:spcPct val="115000"/>
              </a:lnSpc>
              <a:spcBef>
                <a:spcPts val="1403"/>
              </a:spcBef>
              <a:spcAft>
                <a:spcPts val="1403"/>
              </a:spcAft>
            </a:pPr>
            <a:r>
              <a:rPr lang="ru" sz="1700" b="1" dirty="0">
                <a:solidFill>
                  <a:schemeClr val="accent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образовательные форматы                       </a:t>
            </a:r>
            <a:endParaRPr sz="1700" dirty="0">
              <a:solidFill>
                <a:schemeClr val="accent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6191368" y="4758883"/>
            <a:ext cx="3418714" cy="96640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algn="ctr">
              <a:lnSpc>
                <a:spcPct val="115000"/>
              </a:lnSpc>
              <a:spcBef>
                <a:spcPts val="1403"/>
              </a:spcBef>
              <a:spcAft>
                <a:spcPts val="1403"/>
              </a:spcAft>
            </a:pPr>
            <a:r>
              <a:rPr lang="ru" sz="1700" b="1" dirty="0">
                <a:solidFill>
                  <a:schemeClr val="accent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коммуникативные площадки</a:t>
            </a:r>
            <a:r>
              <a:rPr lang="ru" sz="1700" b="1" dirty="0">
                <a:solidFill>
                  <a:schemeClr val="accent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</a:t>
            </a:r>
            <a:endParaRPr sz="1700" dirty="0">
              <a:solidFill>
                <a:schemeClr val="accent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2984271" y="6889620"/>
            <a:ext cx="4723270" cy="42269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algn="ctr"/>
            <a:r>
              <a:rPr lang="ru" sz="2401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</a:t>
            </a:r>
            <a:endParaRPr sz="2401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00" name="Google Shape;100;p16"/>
          <p:cNvCxnSpPr>
            <a:stCxn id="94" idx="2"/>
            <a:endCxn id="99" idx="0"/>
          </p:cNvCxnSpPr>
          <p:nvPr/>
        </p:nvCxnSpPr>
        <p:spPr>
          <a:xfrm>
            <a:off x="2928259" y="5732260"/>
            <a:ext cx="2417647" cy="115736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1" name="Google Shape;101;p16"/>
          <p:cNvCxnSpPr>
            <a:stCxn id="95" idx="2"/>
            <a:endCxn id="99" idx="0"/>
          </p:cNvCxnSpPr>
          <p:nvPr/>
        </p:nvCxnSpPr>
        <p:spPr>
          <a:xfrm flipH="1">
            <a:off x="5345906" y="5725285"/>
            <a:ext cx="2554819" cy="1164335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2" name="Google Shape;102;p16"/>
          <p:cNvSpPr/>
          <p:nvPr/>
        </p:nvSpPr>
        <p:spPr>
          <a:xfrm>
            <a:off x="314371" y="2210961"/>
            <a:ext cx="9852744" cy="2659726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519754" algn="ctr">
              <a:lnSpc>
                <a:spcPct val="115000"/>
              </a:lnSpc>
              <a:spcBef>
                <a:spcPts val="1403"/>
              </a:spcBef>
            </a:pPr>
            <a:r>
              <a:rPr lang="ru-RU" sz="1800" b="1" dirty="0">
                <a:solidFill>
                  <a:srgbClr val="0070C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Социальная карьера - это сквозной мета-процесс, который позволяет освоить разные роли </a:t>
            </a:r>
            <a:r>
              <a:rPr lang="ru-RU" sz="1800" b="1" dirty="0" smtClean="0">
                <a:solidFill>
                  <a:srgbClr val="0070C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 статусы в </a:t>
            </a:r>
            <a:r>
              <a:rPr lang="ru-RU" sz="1800" b="1" dirty="0">
                <a:solidFill>
                  <a:srgbClr val="0070C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разных сообществах. При этом ключевым является событие-встреча при участии ведомств </a:t>
            </a:r>
            <a:r>
              <a:rPr lang="ru-RU" sz="1800" b="1" dirty="0" smtClean="0">
                <a:solidFill>
                  <a:srgbClr val="0070C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социального </a:t>
            </a:r>
            <a:r>
              <a:rPr lang="ru-RU" sz="1800" b="1" dirty="0">
                <a:solidFill>
                  <a:srgbClr val="0070C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блока, на котором сообщества имеют возможность выстроить коммуникацию, </a:t>
            </a:r>
            <a:r>
              <a:rPr lang="ru-RU" sz="1800" b="1" dirty="0" smtClean="0">
                <a:solidFill>
                  <a:srgbClr val="0070C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сформировать </a:t>
            </a:r>
            <a:r>
              <a:rPr lang="ru-RU" sz="1800" b="1" dirty="0">
                <a:solidFill>
                  <a:srgbClr val="0070C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актуальную повестку дел для территории, в которой они проживают. </a:t>
            </a:r>
            <a:endParaRPr sz="1800" b="1" dirty="0">
              <a:solidFill>
                <a:srgbClr val="0070C0"/>
              </a:solidFill>
              <a:highlight>
                <a:schemeClr val="lt1"/>
              </a:highlight>
            </a:endParaRPr>
          </a:p>
        </p:txBody>
      </p:sp>
      <p:pic>
        <p:nvPicPr>
          <p:cNvPr id="103" name="Google Shape;10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335" y="4437306"/>
            <a:ext cx="1000924" cy="1000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59808" y="4658520"/>
            <a:ext cx="1177711" cy="91079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89596" y="316250"/>
            <a:ext cx="4247295" cy="550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SF UI Display" panose="00000500000000000000" pitchFamily="2" charset="0"/>
              </a:rPr>
              <a:t>Базовый процесс</a:t>
            </a:r>
            <a:endParaRPr lang="ru-RU" sz="2400" b="1" dirty="0">
              <a:solidFill>
                <a:schemeClr val="bg1"/>
              </a:solidFill>
              <a:latin typeface="SF UI Display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765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088" t="13288" r="18274" b="10482"/>
          <a:stretch/>
        </p:blipFill>
        <p:spPr>
          <a:xfrm>
            <a:off x="0" y="104930"/>
            <a:ext cx="10583056" cy="735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19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973" t="13698" r="18620" b="9662"/>
          <a:stretch/>
        </p:blipFill>
        <p:spPr>
          <a:xfrm>
            <a:off x="0" y="0"/>
            <a:ext cx="10691813" cy="750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47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974" t="13288" r="18273" b="9868"/>
          <a:stretch/>
        </p:blipFill>
        <p:spPr>
          <a:xfrm>
            <a:off x="-1" y="0"/>
            <a:ext cx="10691813" cy="748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563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167" t="11239" r="17698" b="10892"/>
          <a:stretch/>
        </p:blipFill>
        <p:spPr>
          <a:xfrm>
            <a:off x="0" y="0"/>
            <a:ext cx="10691813" cy="741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112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167" t="12673" r="17353" b="9253"/>
          <a:stretch/>
        </p:blipFill>
        <p:spPr>
          <a:xfrm>
            <a:off x="0" y="0"/>
            <a:ext cx="10665915" cy="737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712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434" t="13494" r="18620" b="10687"/>
          <a:stretch/>
        </p:blipFill>
        <p:spPr>
          <a:xfrm>
            <a:off x="0" y="0"/>
            <a:ext cx="10691813" cy="747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40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664" t="12673" r="18505" b="11712"/>
          <a:stretch/>
        </p:blipFill>
        <p:spPr>
          <a:xfrm>
            <a:off x="0" y="0"/>
            <a:ext cx="10553074" cy="737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37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664" t="12264" r="18735" b="12122"/>
          <a:stretch/>
        </p:blipFill>
        <p:spPr>
          <a:xfrm>
            <a:off x="-1" y="0"/>
            <a:ext cx="10691813" cy="750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49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319" t="12059" r="18620" b="11713"/>
          <a:stretch/>
        </p:blipFill>
        <p:spPr>
          <a:xfrm>
            <a:off x="0" y="0"/>
            <a:ext cx="10571692" cy="742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033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664" t="12264" r="19081" b="11302"/>
          <a:stretch/>
        </p:blipFill>
        <p:spPr>
          <a:xfrm>
            <a:off x="0" y="0"/>
            <a:ext cx="10599758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97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664" t="12264" r="19081" b="12736"/>
          <a:stretch/>
        </p:blipFill>
        <p:spPr>
          <a:xfrm>
            <a:off x="0" y="-1"/>
            <a:ext cx="10691813" cy="748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402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319" t="14107" r="18965" b="9868"/>
          <a:stretch/>
        </p:blipFill>
        <p:spPr>
          <a:xfrm>
            <a:off x="0" y="-1"/>
            <a:ext cx="10738409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281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E210B8D-4D48-496F-B114-5FB4D9C6F3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90"/>
            <a:ext cx="10683407" cy="7559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D3B73A1-2F01-49C5-ADD3-9C8885130B4B}"/>
              </a:ext>
            </a:extLst>
          </p:cNvPr>
          <p:cNvSpPr txBox="1"/>
          <p:nvPr/>
        </p:nvSpPr>
        <p:spPr>
          <a:xfrm>
            <a:off x="186405" y="137441"/>
            <a:ext cx="6858972" cy="627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ru-RU" sz="4400" b="1" dirty="0" smtClean="0">
                <a:solidFill>
                  <a:schemeClr val="bg1"/>
                </a:solidFill>
                <a:latin typeface="SF UI Display" panose="00000500000000000000" pitchFamily="2" charset="0"/>
              </a:rPr>
              <a:t>Как с этим работать</a:t>
            </a:r>
            <a:endParaRPr lang="ru-RU" sz="4400" b="1" dirty="0">
              <a:solidFill>
                <a:schemeClr val="bg1"/>
              </a:solidFill>
              <a:latin typeface="SF UI Display" panose="00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0130" y="1918742"/>
            <a:ext cx="9283146" cy="2716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000" dirty="0" smtClean="0"/>
              <a:t>Организация открытой коммуникативной площадки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000" dirty="0" smtClean="0"/>
              <a:t>Встреча с жителями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000" dirty="0" smtClean="0"/>
              <a:t>Переговоры с потенциальными партнерами</a:t>
            </a:r>
          </a:p>
          <a:p>
            <a:endParaRPr lang="ru-RU" sz="3000" dirty="0"/>
          </a:p>
          <a:p>
            <a:r>
              <a:rPr lang="ru-RU" sz="3000" dirty="0" smtClean="0"/>
              <a:t>Инициатива изменится. Это хорошо.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49705" y="5143195"/>
            <a:ext cx="923394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/>
              <a:t>1-10 декабря. Онлайн-марафон. </a:t>
            </a:r>
          </a:p>
          <a:p>
            <a:pPr algn="ctr"/>
            <a:r>
              <a:rPr lang="ru-RU" sz="2600" b="1" dirty="0" smtClean="0"/>
              <a:t>Территориальные команды КШП дорабатывают свои идеи.</a:t>
            </a:r>
          </a:p>
          <a:p>
            <a:pPr algn="ctr"/>
            <a:endParaRPr lang="ru-RU" sz="2600" b="1" dirty="0"/>
          </a:p>
          <a:p>
            <a:pPr algn="ctr"/>
            <a:r>
              <a:rPr lang="ru-RU" sz="2600" b="1" dirty="0" smtClean="0"/>
              <a:t>Договориться о взаимодействии</a:t>
            </a:r>
          </a:p>
          <a:p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340769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D3B73A1-2F01-49C5-ADD3-9C8885130B4B}"/>
              </a:ext>
            </a:extLst>
          </p:cNvPr>
          <p:cNvSpPr txBox="1"/>
          <p:nvPr/>
        </p:nvSpPr>
        <p:spPr>
          <a:xfrm>
            <a:off x="231376" y="255004"/>
            <a:ext cx="5292763" cy="627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ru-RU" sz="4400" b="1" dirty="0" smtClean="0">
                <a:solidFill>
                  <a:schemeClr val="bg1"/>
                </a:solidFill>
                <a:latin typeface="SF UI Display" panose="00000500000000000000" pitchFamily="2" charset="0"/>
              </a:rPr>
              <a:t>Первые выводы</a:t>
            </a:r>
            <a:endParaRPr lang="ru-RU" sz="4400" b="1" dirty="0">
              <a:solidFill>
                <a:schemeClr val="bg1"/>
              </a:solidFill>
              <a:latin typeface="SF UI Display" panose="00000500000000000000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7784" t="11034" r="14818" b="9253"/>
          <a:stretch/>
        </p:blipFill>
        <p:spPr>
          <a:xfrm>
            <a:off x="0" y="104931"/>
            <a:ext cx="10865749" cy="722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42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FDDBF95-11BF-4A3E-B5A4-2E02690732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" y="0"/>
            <a:ext cx="10683407" cy="7559675"/>
          </a:xfrm>
          <a:prstGeom prst="rect">
            <a:avLst/>
          </a:prstGeom>
        </p:spPr>
      </p:pic>
      <p:pic>
        <p:nvPicPr>
          <p:cNvPr id="2050" name="Picture 2" descr="https://sun9-26.userapi.com/impf/c855320/v855320285/13129a/edmMuZyQcEc.jpg?size=1280x720&amp;quality=96&amp;sign=3e8e77e6d28d60d95aa3a675e023a7c9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62"/>
          <a:stretch/>
        </p:blipFill>
        <p:spPr bwMode="auto">
          <a:xfrm>
            <a:off x="1155560" y="3013881"/>
            <a:ext cx="8380692" cy="32828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93107" y="1639048"/>
            <a:ext cx="75055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Статус и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признание в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сообществе 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через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формирование траектории 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социальной карьеры в том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месте, где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я живу</a:t>
            </a:r>
          </a:p>
          <a:p>
            <a:pPr algn="ctr"/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593107" y="6471231"/>
            <a:ext cx="7505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С единомышленниками, готовыми вкладываться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в свою жизнь, в жизнь своей территории</a:t>
            </a:r>
          </a:p>
          <a:p>
            <a:pPr algn="ctr"/>
            <a:endParaRPr lang="ru-RU" sz="2400" b="1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D3B73A1-2F01-49C5-ADD3-9C8885130B4B}"/>
              </a:ext>
            </a:extLst>
          </p:cNvPr>
          <p:cNvSpPr txBox="1"/>
          <p:nvPr/>
        </p:nvSpPr>
        <p:spPr>
          <a:xfrm>
            <a:off x="231376" y="255004"/>
            <a:ext cx="5292763" cy="627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ru-RU" sz="4400" b="1" dirty="0" smtClean="0">
                <a:solidFill>
                  <a:schemeClr val="bg1"/>
                </a:solidFill>
                <a:latin typeface="SF UI Display" panose="00000500000000000000" pitchFamily="2" charset="0"/>
              </a:rPr>
              <a:t>Первые выводы</a:t>
            </a:r>
            <a:endParaRPr lang="ru-RU" sz="4400" b="1" dirty="0">
              <a:solidFill>
                <a:schemeClr val="bg1"/>
              </a:solidFill>
              <a:latin typeface="SF UI Display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06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E210B8D-4D48-496F-B114-5FB4D9C6F3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3407" cy="7559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D3B73A1-2F01-49C5-ADD3-9C8885130B4B}"/>
              </a:ext>
            </a:extLst>
          </p:cNvPr>
          <p:cNvSpPr txBox="1"/>
          <p:nvPr/>
        </p:nvSpPr>
        <p:spPr>
          <a:xfrm>
            <a:off x="231376" y="279862"/>
            <a:ext cx="6199404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ru-RU" sz="4400" b="1" dirty="0" smtClean="0">
                <a:solidFill>
                  <a:schemeClr val="bg1"/>
                </a:solidFill>
                <a:latin typeface="SF UI Display" panose="00000500000000000000" pitchFamily="2" charset="0"/>
              </a:rPr>
              <a:t>Мы с предложением</a:t>
            </a:r>
            <a:endParaRPr lang="ru-RU" sz="4400" b="1" dirty="0">
              <a:solidFill>
                <a:schemeClr val="bg1"/>
              </a:solidFill>
              <a:latin typeface="SF UI Display" panose="00000500000000000000" pitchFamily="2" charset="0"/>
            </a:endParaRPr>
          </a:p>
        </p:txBody>
      </p:sp>
      <p:pic>
        <p:nvPicPr>
          <p:cNvPr id="1026" name="Picture 2" descr="https://thumbs.dreamstime.com/b/%D1%83%D1%81%D0%BF%D0%B5%D1%88%D0%BD%D1%8B%D0%B5-%D0%B1%D0%B8%D0%B7%D0%BD%D0%B5%D1%81%D0%BC%D0%B5%D0%BD%D1%8B-handshaking-%D0%B7%D0%B0%D0%BA%D1%80%D1%8B%D0%B2%D0%B0%D1%8F-%D0%B5-%D0%BE-%D0%BA%D0%BE%D0%BD%D1%86%D0%B5%D0%BF%D1%86%D0%B8%D1%8E-%D0%BF%D0%B0%D1%80%D1%82%D0%BD%D0%B5%D1%80%D1%81%D1%82%D0%B2%D0%B0-%D0%BA%D0%BE%D0%BC%D0%B0%D0%BD-978993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41" y="1439055"/>
            <a:ext cx="5242969" cy="34931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maks-star.ru/wp-content/uploads/kartinki-nadezhnie-partner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537" y="3410249"/>
            <a:ext cx="5705579" cy="38022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38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444</Words>
  <Application>Microsoft Office PowerPoint</Application>
  <PresentationFormat>Произвольный</PresentationFormat>
  <Paragraphs>161</Paragraphs>
  <Slides>33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SF UI Display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Артемий</dc:creator>
  <cp:lastModifiedBy>Volkova Evgeniya</cp:lastModifiedBy>
  <cp:revision>41</cp:revision>
  <dcterms:created xsi:type="dcterms:W3CDTF">2021-03-29T16:53:55Z</dcterms:created>
  <dcterms:modified xsi:type="dcterms:W3CDTF">2021-11-24T15:33:53Z</dcterms:modified>
</cp:coreProperties>
</file>