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59" r:id="rId6"/>
    <p:sldId id="271" r:id="rId7"/>
    <p:sldId id="272" r:id="rId8"/>
    <p:sldId id="260" r:id="rId9"/>
    <p:sldId id="261" r:id="rId10"/>
    <p:sldId id="270" r:id="rId11"/>
    <p:sldId id="269" r:id="rId12"/>
    <p:sldId id="268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0" i="0" u="none" strike="noStrike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Возрастной состав</a:t>
            </a: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1791707677165356E-2"/>
          <c:y val="0.10858814538704814"/>
          <c:w val="0.93633329232283469"/>
          <c:h val="0.77447460786942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18-25 лет</c:v>
                </c:pt>
                <c:pt idx="1">
                  <c:v>26-35 лет</c:v>
                </c:pt>
                <c:pt idx="2">
                  <c:v>36-45 лет</c:v>
                </c:pt>
                <c:pt idx="3">
                  <c:v>46-55 лет</c:v>
                </c:pt>
                <c:pt idx="4">
                  <c:v>56-65 лет</c:v>
                </c:pt>
                <c:pt idx="5">
                  <c:v>65+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24</c:v>
                </c:pt>
                <c:pt idx="2">
                  <c:v>46</c:v>
                </c:pt>
                <c:pt idx="3">
                  <c:v>26</c:v>
                </c:pt>
                <c:pt idx="4">
                  <c:v>25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DE-49A8-B0B8-A70BECA2912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18-25 лет</c:v>
                </c:pt>
                <c:pt idx="1">
                  <c:v>26-35 лет</c:v>
                </c:pt>
                <c:pt idx="2">
                  <c:v>36-45 лет</c:v>
                </c:pt>
                <c:pt idx="3">
                  <c:v>46-55 лет</c:v>
                </c:pt>
                <c:pt idx="4">
                  <c:v>56-65 лет</c:v>
                </c:pt>
                <c:pt idx="5">
                  <c:v>65+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21</c:v>
                </c:pt>
                <c:pt idx="1">
                  <c:v>36</c:v>
                </c:pt>
                <c:pt idx="2">
                  <c:v>52</c:v>
                </c:pt>
                <c:pt idx="3">
                  <c:v>65</c:v>
                </c:pt>
                <c:pt idx="4">
                  <c:v>27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DE-49A8-B0B8-A70BECA291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8451936"/>
        <c:axId val="358446688"/>
      </c:barChart>
      <c:catAx>
        <c:axId val="35845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8446688"/>
        <c:crosses val="autoZero"/>
        <c:auto val="1"/>
        <c:lblAlgn val="ctr"/>
        <c:lblOffset val="100"/>
        <c:noMultiLvlLbl val="0"/>
      </c:catAx>
      <c:valAx>
        <c:axId val="358446688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8451936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580887" y="1296134"/>
      <a:ext cx="8128000" cy="5418667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241592"/>
        <c:axId val="463241920"/>
      </c:barChart>
      <c:catAx>
        <c:axId val="46324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241920"/>
        <c:crosses val="autoZero"/>
        <c:auto val="1"/>
        <c:lblAlgn val="ctr"/>
        <c:lblOffset val="100"/>
        <c:noMultiLvlLbl val="0"/>
      </c:catAx>
      <c:valAx>
        <c:axId val="463241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24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A78BD-BF70-4DB1-B71C-9B0239BBB4D9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1B793-0464-4ED6-AEC0-5F689327F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488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1B793-0464-4ED6-AEC0-5F689327FF7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541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cxnSp>
          <p:nvCxnSpPr>
            <p:cNvPr id="5" name="Straight Connector 31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 bwMode="auto"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 bwMode="auto"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 bwMode="auto"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77334" y="2160589"/>
            <a:ext cx="4184035" cy="388077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089970" y="2160589"/>
            <a:ext cx="4184034" cy="388077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B712588-04B1-427B-82EE-E8DB90309F08}" type="datetimeFigureOut">
              <a:rPr lang="en-US"/>
              <a:t>11/25/2021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F9F0C5-380F-41C2-899A-BAC0F0927E1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A54C80-263E-416B-A8E0-580EDEADCBDC}" type="datetimeFigureOut">
              <a:rPr lang="en-US"/>
              <a:t>11/25/2021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9954A3-9DFD-4C44-94BA-B95130A3BA1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  <p:sp>
        <p:nvSpPr>
          <p:cNvPr id="10" name="TextBox 19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11" name="TextBox 21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  <p:sp>
        <p:nvSpPr>
          <p:cNvPr id="10" name="TextBox 23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11" name="TextBox 24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C6B4A9-1611-4792-9094-5F34BCA07E0B}" type="datetimeFigureOut">
              <a:rPr lang="en-US"/>
              <a:t>11/25/2021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333C77-0158-454C-844F-B7AB9BD7DAD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7967673" y="609599"/>
            <a:ext cx="1304743" cy="5251451"/>
          </a:xfrm>
        </p:spPr>
        <p:txBody>
          <a:bodyPr vert="eaVert" anchor="ctr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77335" y="609600"/>
            <a:ext cx="7060150" cy="525145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cxnSp>
          <p:nvCxnSpPr>
            <p:cNvPr id="5" name="Straight Connector 19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3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27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28"/>
            <p:cNvSpPr/>
            <p:nvPr/>
          </p:nvSpPr>
          <p:spPr bwMode="auto"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Placeholder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1BEF0D-F0BB-DE4B-95CE-6DB70DBA9567}" type="datetimeFigureOut">
              <a:rPr lang="en-US"/>
              <a:t>11/25/2021</a:t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77334" y="6041362"/>
            <a:ext cx="6297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>
        <a:spcBef>
          <a:spcPts val="0"/>
        </a:spcBef>
        <a:buNone/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342900" indent="-3429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K4rf7gV0kVwSWgEURQhTCg/featured" TargetMode="External"/><Relationship Id="rId2" Type="http://schemas.openxmlformats.org/officeDocument/2006/relationships/hyperlink" Target="https://www.movavi.ru/?asrc=main_men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s://www.youtube.com/channel/UCK4rf7gV0kVwSWgEURQhTCg/feature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hyperlink" Target="https://vk.com/away.php?to=https://ok.ru/rdkkuragino&amp;post=-154805726_3049&amp;cc_key=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42.png"/><Relationship Id="rId2" Type="http://schemas.openxmlformats.org/officeDocument/2006/relationships/hyperlink" Target="https://vk.com/away.php?to=http://rdkkuragino.krn.muzkult.ru&amp;post=-154805726_3049&amp;cc_key=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away.php?to=https://siberia3d.ru&amp;cc_key=" TargetMode="External"/><Relationship Id="rId11" Type="http://schemas.openxmlformats.org/officeDocument/2006/relationships/image" Target="../media/image41.png"/><Relationship Id="rId5" Type="http://schemas.openxmlformats.org/officeDocument/2006/relationships/hyperlink" Target="mailto:rdk@rdkkuragino.ru" TargetMode="External"/><Relationship Id="rId10" Type="http://schemas.openxmlformats.org/officeDocument/2006/relationships/image" Target="../media/image40.jpg"/><Relationship Id="rId4" Type="http://schemas.openxmlformats.org/officeDocument/2006/relationships/hyperlink" Target="https://vk.com/away.php?to=https://clck.ru/XwErS&amp;post=-154805726_3049&amp;cc_key=" TargetMode="Externa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7368" y="1649656"/>
            <a:ext cx="9073008" cy="4536504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551384" y="317349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 dirty="0"/>
              <a:t>МБУК «</a:t>
            </a:r>
            <a:r>
              <a:rPr lang="ru-RU" dirty="0" err="1"/>
              <a:t>Межпоселенческий</a:t>
            </a:r>
            <a:r>
              <a:rPr lang="ru-RU" dirty="0"/>
              <a:t> </a:t>
            </a:r>
            <a:r>
              <a:rPr lang="ru-RU" dirty="0" err="1"/>
              <a:t>Курагинский</a:t>
            </a:r>
            <a:r>
              <a:rPr lang="ru-RU" dirty="0"/>
              <a:t> районный Дом культуры»</a:t>
            </a: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7" b="9254"/>
          <a:stretch/>
        </p:blipFill>
        <p:spPr bwMode="auto">
          <a:xfrm>
            <a:off x="575724" y="1412776"/>
            <a:ext cx="6758621" cy="3528393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896200" y="260648"/>
            <a:ext cx="2421030" cy="639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4"/>
          <p:cNvGraphicFramePr>
            <a:graphicFrameLocks/>
          </p:cNvGraphicFramePr>
          <p:nvPr/>
        </p:nvGraphicFramePr>
        <p:xfrm>
          <a:off x="580887" y="1296134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Механизм привлечения молодых специалистов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677334" y="1972636"/>
            <a:ext cx="8596668" cy="388077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/>
              <a:t>1. Получение списков выпускников</a:t>
            </a:r>
            <a:endParaRPr dirty="0"/>
          </a:p>
          <a:p>
            <a:pPr>
              <a:defRPr/>
            </a:pPr>
            <a:r>
              <a:rPr lang="ru-RU" sz="2400" dirty="0"/>
              <a:t>2. Личный контакт с выпускниками</a:t>
            </a:r>
            <a:endParaRPr dirty="0"/>
          </a:p>
          <a:p>
            <a:pPr>
              <a:defRPr/>
            </a:pPr>
            <a:r>
              <a:rPr lang="ru-RU" sz="2400" dirty="0"/>
              <a:t>3. Сбор характеристик</a:t>
            </a:r>
            <a:endParaRPr dirty="0"/>
          </a:p>
          <a:p>
            <a:pPr>
              <a:defRPr/>
            </a:pPr>
            <a:r>
              <a:rPr lang="ru-RU" sz="2400" dirty="0"/>
              <a:t>4. Помощь молодым </a:t>
            </a:r>
            <a:r>
              <a:rPr lang="ru-RU" sz="2400" dirty="0" smtClean="0"/>
              <a:t>сотрудникам</a:t>
            </a:r>
            <a:endParaRPr lang="ru-RU" sz="2400"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91" y="4077072"/>
            <a:ext cx="3178263" cy="23302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111" y="4171604"/>
            <a:ext cx="2803185" cy="23126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30" y="4035885"/>
            <a:ext cx="2584063" cy="25840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427" y="2372468"/>
            <a:ext cx="3022790" cy="40348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00270" y="192685"/>
            <a:ext cx="9900185" cy="1320800"/>
          </a:xfrm>
        </p:spPr>
        <p:txBody>
          <a:bodyPr/>
          <a:lstStyle/>
          <a:p>
            <a:pPr>
              <a:defRPr/>
            </a:pPr>
            <a:r>
              <a:rPr lang="ru-RU" dirty="0"/>
              <a:t>Основные этапы создания видео-контента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583948" y="1444824"/>
            <a:ext cx="4652312" cy="38807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dirty="0">
                <a:latin typeface="Times New Roman"/>
                <a:cs typeface="Times New Roman"/>
              </a:rPr>
              <a:t>1. Идти и делать</a:t>
            </a:r>
            <a:endParaRPr dirty="0"/>
          </a:p>
          <a:p>
            <a:pPr>
              <a:defRPr/>
            </a:pPr>
            <a:r>
              <a:rPr lang="ru-RU" sz="3200" dirty="0">
                <a:latin typeface="Times New Roman"/>
                <a:cs typeface="Times New Roman"/>
              </a:rPr>
              <a:t>2. </a:t>
            </a:r>
            <a:r>
              <a:rPr lang="ru-RU" sz="3200" dirty="0" err="1">
                <a:latin typeface="Times New Roman"/>
                <a:cs typeface="Times New Roman"/>
              </a:rPr>
              <a:t>Movavi</a:t>
            </a:r>
            <a:r>
              <a:rPr lang="ru-RU" sz="3200" dirty="0">
                <a:latin typeface="Times New Roman"/>
                <a:cs typeface="Times New Roman"/>
              </a:rPr>
              <a:t> </a:t>
            </a:r>
            <a:r>
              <a:rPr lang="ru-RU" sz="3200" u="sng" dirty="0">
                <a:latin typeface="Times New Roman"/>
                <a:cs typeface="Times New Roman"/>
                <a:hlinkClick r:id="rId2" tooltip="https://www.movavi.ru/?asrc=main_menu"/>
              </a:rPr>
              <a:t>Видео-редактор</a:t>
            </a:r>
            <a:endParaRPr lang="ru-RU" sz="3200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200" dirty="0">
                <a:latin typeface="Times New Roman"/>
                <a:cs typeface="Times New Roman"/>
              </a:rPr>
              <a:t>3. Канал на </a:t>
            </a:r>
            <a:r>
              <a:rPr lang="en-US" sz="3200" u="sng" dirty="0">
                <a:latin typeface="Times New Roman"/>
                <a:cs typeface="Times New Roman"/>
                <a:hlinkClick r:id="rId3" tooltip="https://www.youtube.com/channel/UCK4rf7gV0kVwSWgEURQhTCg/featured"/>
              </a:rPr>
              <a:t>YouTube</a:t>
            </a:r>
            <a:endParaRPr lang="en-US" sz="3200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200" dirty="0">
                <a:latin typeface="Times New Roman"/>
                <a:cs typeface="Times New Roman"/>
              </a:rPr>
              <a:t>4. Фирменный стиль</a:t>
            </a:r>
            <a:endParaRPr dirty="0"/>
          </a:p>
        </p:txBody>
      </p:sp>
      <p:pic>
        <p:nvPicPr>
          <p:cNvPr id="8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14479" y="4326244"/>
            <a:ext cx="4415983" cy="2531756"/>
          </a:xfrm>
          <a:prstGeom prst="rect">
            <a:avLst/>
          </a:prstGeom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5" y="1325978"/>
            <a:ext cx="5245925" cy="48393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/>
                <a:cs typeface="Times New Roman"/>
              </a:rPr>
              <a:t>Канал на </a:t>
            </a:r>
            <a:r>
              <a:rPr lang="en-US" u="sng" dirty="0">
                <a:latin typeface="Times New Roman"/>
                <a:cs typeface="Times New Roman"/>
                <a:hlinkClick r:id="rId2" tooltip="https://www.youtube.com/channel/UCK4rf7gV0kVwSWgEURQhTCg/featured"/>
              </a:rPr>
              <a:t>YouTube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35951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988840" y="918483"/>
            <a:ext cx="2305595" cy="5123542"/>
          </a:xfrm>
          <a:prstGeom prst="rect">
            <a:avLst/>
          </a:prstGeom>
        </p:spPr>
      </p:pic>
      <p:pic>
        <p:nvPicPr>
          <p:cNvPr id="8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628800"/>
            <a:ext cx="8373644" cy="410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0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3690" y="1579973"/>
            <a:ext cx="8596668" cy="1320800"/>
          </a:xfrm>
        </p:spPr>
        <p:txBody>
          <a:bodyPr/>
          <a:lstStyle/>
          <a:p>
            <a:pPr algn="ctr"/>
            <a:r>
              <a:rPr lang="ru-RU" dirty="0" smtClean="0"/>
              <a:t>Фирменный стиль</a:t>
            </a:r>
            <a:endParaRPr lang="ru-RU" dirty="0"/>
          </a:p>
        </p:txBody>
      </p:sp>
      <p:pic>
        <p:nvPicPr>
          <p:cNvPr id="4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400256" y="-243408"/>
            <a:ext cx="3500676" cy="49442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7688" y="3852047"/>
            <a:ext cx="4752527" cy="26732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15011" y="701049"/>
            <a:ext cx="5738803" cy="3020589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 rot="2735592">
            <a:off x="1389983" y="3283642"/>
            <a:ext cx="1551634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8984103">
            <a:off x="8186101" y="4027181"/>
            <a:ext cx="1551634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35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Цифровая модернизация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677334" y="1270000"/>
            <a:ext cx="3463592" cy="38807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Яндекс.Формы</a:t>
            </a:r>
          </a:p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Собственный домен </a:t>
            </a:r>
            <a:r>
              <a:rPr lang="en-US" sz="3200">
                <a:latin typeface="Times New Roman"/>
                <a:cs typeface="Times New Roman"/>
              </a:rPr>
              <a:t>rdkkuragino.ru</a:t>
            </a:r>
            <a:endParaRPr lang="ru-RU" sz="320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Яндекс.Диск</a:t>
            </a:r>
          </a:p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ЭДО</a:t>
            </a:r>
            <a:endParaRPr/>
          </a:p>
          <a:p>
            <a:pPr>
              <a:defRPr/>
            </a:pPr>
            <a:r>
              <a:rPr lang="en-US" sz="3200">
                <a:latin typeface="Times New Roman"/>
                <a:cs typeface="Times New Roman"/>
              </a:rPr>
              <a:t>QR - </a:t>
            </a:r>
            <a:r>
              <a:rPr lang="ru-RU" sz="3200">
                <a:latin typeface="Times New Roman"/>
                <a:cs typeface="Times New Roman"/>
              </a:rPr>
              <a:t>коды</a:t>
            </a: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63971" y="1295790"/>
            <a:ext cx="2288721" cy="5086047"/>
          </a:xfrm>
          <a:prstGeom prst="rect">
            <a:avLst/>
          </a:prstGeom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3"/>
          <a:srcRect b="69813"/>
          <a:stretch/>
        </p:blipFill>
        <p:spPr bwMode="auto">
          <a:xfrm>
            <a:off x="6429647" y="3128934"/>
            <a:ext cx="2602230" cy="1609808"/>
          </a:xfrm>
          <a:prstGeom prst="rect">
            <a:avLst/>
          </a:prstGeom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4"/>
          <a:srcRect b="52948"/>
          <a:stretch/>
        </p:blipFill>
        <p:spPr bwMode="auto">
          <a:xfrm>
            <a:off x="6413166" y="283164"/>
            <a:ext cx="2721646" cy="2845769"/>
          </a:xfrm>
          <a:prstGeom prst="rect">
            <a:avLst/>
          </a:prstGeom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434624" y="476672"/>
            <a:ext cx="2166012" cy="4813360"/>
          </a:xfrm>
          <a:prstGeom prst="rect">
            <a:avLst/>
          </a:prstGeom>
        </p:spPr>
      </p:pic>
      <p:pic>
        <p:nvPicPr>
          <p:cNvPr id="10" name="Рисунок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302377" y="4738743"/>
            <a:ext cx="3602865" cy="2119258"/>
          </a:xfrm>
          <a:prstGeom prst="rect">
            <a:avLst/>
          </a:prstGeom>
        </p:spPr>
      </p:pic>
      <p:pic>
        <p:nvPicPr>
          <p:cNvPr id="11" name="Рисунок 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583832" y="644057"/>
            <a:ext cx="6713473" cy="6076429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Кассовая работа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 dirty="0" smtClean="0"/>
              <a:t> </a:t>
            </a:r>
            <a:r>
              <a:rPr lang="ru-RU" sz="2400" dirty="0"/>
              <a:t>Онлайн касса</a:t>
            </a:r>
            <a:endParaRPr dirty="0"/>
          </a:p>
          <a:p>
            <a:pPr marL="0" indent="0">
              <a:buNone/>
              <a:defRPr/>
            </a:pPr>
            <a:endParaRPr lang="ru-RU" sz="2400"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Киноплан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39416" y="1467098"/>
            <a:ext cx="996737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Онлайн-продажи</a:t>
            </a:r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91544" y="1465428"/>
            <a:ext cx="6696744" cy="475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2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2328" y="548680"/>
            <a:ext cx="8596668" cy="1320800"/>
          </a:xfrm>
        </p:spPr>
        <p:txBody>
          <a:bodyPr/>
          <a:lstStyle/>
          <a:p>
            <a:pPr algn="ctr"/>
            <a:r>
              <a:rPr lang="ru-RU" dirty="0" smtClean="0"/>
              <a:t>Приложение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852214" y="332656"/>
            <a:ext cx="2880320" cy="6240697"/>
          </a:xfrm>
          <a:prstGeom prst="rect">
            <a:avLst/>
          </a:prstGeom>
        </p:spPr>
      </p:pic>
      <p:pic>
        <p:nvPicPr>
          <p:cNvPr id="5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95706" y="332656"/>
            <a:ext cx="3011697" cy="6525344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9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6929" y="274023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 dirty="0"/>
              <a:t>Узнаваемость 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677334" y="1550505"/>
            <a:ext cx="8596668" cy="4490858"/>
          </a:xfrm>
        </p:spPr>
        <p:txBody>
          <a:bodyPr/>
          <a:lstStyle/>
          <a:p>
            <a:pPr>
              <a:defRPr/>
            </a:pPr>
            <a:r>
              <a:rPr lang="ru-RU" dirty="0"/>
              <a:t>Фирменный стиль</a:t>
            </a:r>
            <a:endParaRPr dirty="0"/>
          </a:p>
          <a:p>
            <a:pPr>
              <a:defRPr/>
            </a:pPr>
            <a:r>
              <a:rPr lang="ru-RU" dirty="0" err="1" smtClean="0"/>
              <a:t>Брендбуки</a:t>
            </a:r>
            <a:r>
              <a:rPr lang="ru-RU" dirty="0" smtClean="0"/>
              <a:t> </a:t>
            </a:r>
            <a:r>
              <a:rPr lang="ru-RU" dirty="0"/>
              <a:t>мероприятий</a:t>
            </a:r>
            <a:endParaRPr dirty="0"/>
          </a:p>
          <a:p>
            <a:pPr>
              <a:defRPr/>
            </a:pPr>
            <a:r>
              <a:rPr lang="ru-RU" dirty="0"/>
              <a:t>Формирование идентичности </a:t>
            </a:r>
            <a:r>
              <a:rPr lang="ru-RU" dirty="0" smtClean="0"/>
              <a:t>сотрудников</a:t>
            </a:r>
            <a:endParaRPr dirty="0"/>
          </a:p>
          <a:p>
            <a:pPr>
              <a:defRPr/>
            </a:pPr>
            <a:endParaRPr lang="ru-RU"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984432" y="-201174"/>
            <a:ext cx="2012576" cy="2842503"/>
          </a:xfrm>
          <a:prstGeom prst="rect">
            <a:avLst/>
          </a:prstGeom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32483" y="2984378"/>
            <a:ext cx="2655362" cy="3756053"/>
          </a:xfrm>
          <a:prstGeom prst="rect">
            <a:avLst/>
          </a:prstGeom>
        </p:spPr>
      </p:pic>
      <p:pic>
        <p:nvPicPr>
          <p:cNvPr id="10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07368" y="2962883"/>
            <a:ext cx="3091935" cy="3727866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>
            <a:off x="4809506" y="687808"/>
            <a:ext cx="4464496" cy="1433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082198" y="122007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Кстати, вот  ОН!=)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Взаимодействие сотрудников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Чат работников РДК</a:t>
            </a:r>
            <a:endParaRPr dirty="0"/>
          </a:p>
          <a:p>
            <a:pPr>
              <a:defRPr/>
            </a:pPr>
            <a:r>
              <a:rPr lang="ru-RU" dirty="0"/>
              <a:t>Чат заведующих филиалами</a:t>
            </a:r>
            <a:endParaRPr dirty="0"/>
          </a:p>
          <a:p>
            <a:pPr>
              <a:defRPr/>
            </a:pPr>
            <a:r>
              <a:rPr lang="ru-RU" dirty="0"/>
              <a:t>Чат для работы с отчетностью</a:t>
            </a:r>
            <a:endParaRPr dirty="0"/>
          </a:p>
          <a:p>
            <a:pPr>
              <a:defRPr/>
            </a:pPr>
            <a:r>
              <a:rPr lang="ru-RU" dirty="0"/>
              <a:t>Чаты по направлениям</a:t>
            </a:r>
            <a:endParaRPr dirty="0"/>
          </a:p>
          <a:p>
            <a:pPr>
              <a:defRPr/>
            </a:pPr>
            <a:r>
              <a:rPr lang="ru-RU" dirty="0"/>
              <a:t>РДК </a:t>
            </a:r>
            <a:r>
              <a:rPr lang="ru-RU" dirty="0" smtClean="0"/>
              <a:t>Методичка</a:t>
            </a:r>
            <a:endParaRPr lang="ru-RU"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85814" y="1444824"/>
            <a:ext cx="2435929" cy="5413176"/>
          </a:xfrm>
          <a:prstGeom prst="rect">
            <a:avLst/>
          </a:prstGeom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121743" y="1444824"/>
            <a:ext cx="2435929" cy="5413176"/>
          </a:xfrm>
          <a:prstGeom prst="rect">
            <a:avLst/>
          </a:prstGeom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557671" y="1444824"/>
            <a:ext cx="2435930" cy="5413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Развитие онлайн форм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677334" y="1413636"/>
            <a:ext cx="8596668" cy="3880773"/>
          </a:xfrm>
        </p:spPr>
        <p:txBody>
          <a:bodyPr/>
          <a:lstStyle/>
          <a:p>
            <a:pPr>
              <a:defRPr/>
            </a:pPr>
            <a:r>
              <a:rPr lang="ru-RU" dirty="0"/>
              <a:t>1. Способ привлечение офлайн посетителя</a:t>
            </a:r>
            <a:endParaRPr dirty="0"/>
          </a:p>
          <a:p>
            <a:pPr>
              <a:defRPr/>
            </a:pPr>
            <a:r>
              <a:rPr lang="ru-RU" dirty="0"/>
              <a:t>2. </a:t>
            </a:r>
            <a:r>
              <a:rPr lang="en-US" dirty="0"/>
              <a:t>FOMA</a:t>
            </a:r>
            <a:r>
              <a:rPr lang="ru-RU" dirty="0"/>
              <a:t> синдром </a:t>
            </a:r>
            <a:endParaRPr dirty="0"/>
          </a:p>
          <a:p>
            <a:pPr>
              <a:defRPr/>
            </a:pPr>
            <a:r>
              <a:rPr lang="ru-RU" dirty="0"/>
              <a:t>3. Повторить эмоции</a:t>
            </a:r>
            <a:endParaRPr dirty="0"/>
          </a:p>
          <a:p>
            <a:pPr>
              <a:defRPr/>
            </a:pPr>
            <a:r>
              <a:rPr lang="ru-RU" dirty="0"/>
              <a:t>4. Ограничения</a:t>
            </a: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1744" y="1930400"/>
            <a:ext cx="7620000" cy="3810000"/>
          </a:xfrm>
          <a:prstGeom prst="rect">
            <a:avLst/>
          </a:prstGeom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77334" y="5085184"/>
            <a:ext cx="6544235" cy="15423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411653" y="263068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PRO.</a:t>
            </a:r>
            <a:r>
              <a:rPr lang="ru-RU" dirty="0" smtClean="0"/>
              <a:t>КУЛЬТУРА</a:t>
            </a:r>
            <a:r>
              <a:rPr lang="en-US" dirty="0" smtClean="0"/>
              <a:t>.</a:t>
            </a:r>
            <a:r>
              <a:rPr lang="ru-RU" dirty="0" smtClean="0"/>
              <a:t>РФ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393932" y="1189684"/>
            <a:ext cx="8596668" cy="3880773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1</a:t>
            </a:r>
            <a:r>
              <a:rPr lang="ru-RU" dirty="0"/>
              <a:t>. Афиши</a:t>
            </a:r>
            <a:endParaRPr dirty="0"/>
          </a:p>
          <a:p>
            <a:pPr>
              <a:defRPr/>
            </a:pPr>
            <a:r>
              <a:rPr lang="ru-RU" dirty="0"/>
              <a:t>2. Отложенные записи</a:t>
            </a:r>
            <a:endParaRPr dirty="0"/>
          </a:p>
          <a:p>
            <a:pPr>
              <a:defRPr/>
            </a:pPr>
            <a:r>
              <a:rPr lang="ru-RU" dirty="0"/>
              <a:t>3. </a:t>
            </a:r>
            <a:r>
              <a:rPr lang="ru-RU" dirty="0" err="1"/>
              <a:t>Мультиплатформенность</a:t>
            </a:r>
            <a:r>
              <a:rPr lang="ru-RU" dirty="0"/>
              <a:t> всех групп</a:t>
            </a:r>
            <a:endParaRPr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08838" y="124499"/>
            <a:ext cx="5246734" cy="2640649"/>
          </a:xfrm>
          <a:prstGeom prst="rect">
            <a:avLst/>
          </a:prstGeom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7886" y="2906508"/>
            <a:ext cx="3960440" cy="340942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266" y="2903717"/>
            <a:ext cx="6840760" cy="37672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Алгоритм работы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677333" y="1444824"/>
            <a:ext cx="8596668" cy="3880773"/>
          </a:xfrm>
        </p:spPr>
        <p:txBody>
          <a:bodyPr/>
          <a:lstStyle/>
          <a:p>
            <a:pPr>
              <a:defRPr/>
            </a:pPr>
            <a:r>
              <a:rPr lang="ru-RU" dirty="0"/>
              <a:t>1. Решение за худ </a:t>
            </a:r>
            <a:r>
              <a:rPr lang="ru-RU" dirty="0" err="1"/>
              <a:t>руком</a:t>
            </a:r>
            <a:endParaRPr lang="ru-RU" dirty="0"/>
          </a:p>
          <a:p>
            <a:pPr>
              <a:defRPr/>
            </a:pPr>
            <a:r>
              <a:rPr lang="ru-RU" dirty="0"/>
              <a:t>2. Границы свободы – 0+</a:t>
            </a:r>
            <a:endParaRPr dirty="0"/>
          </a:p>
          <a:p>
            <a:pPr>
              <a:defRPr/>
            </a:pPr>
            <a:r>
              <a:rPr lang="ru-RU" dirty="0"/>
              <a:t>3. Конкретная смета</a:t>
            </a:r>
            <a:endParaRPr dirty="0"/>
          </a:p>
          <a:p>
            <a:pPr>
              <a:defRPr/>
            </a:pPr>
            <a:r>
              <a:rPr lang="ru-RU" dirty="0"/>
              <a:t>4. Коммуникации</a:t>
            </a:r>
            <a:endParaRPr dirty="0"/>
          </a:p>
          <a:p>
            <a:pPr>
              <a:defRPr/>
            </a:pPr>
            <a:endParaRPr lang="ru-RU"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3140968"/>
            <a:ext cx="2378782" cy="35815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586" y="3140968"/>
            <a:ext cx="5683320" cy="35501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748" y="480520"/>
            <a:ext cx="2242836" cy="22428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1199456" y="608856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2523207" y="1798024"/>
            <a:ext cx="8596668" cy="388077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dirty="0"/>
              <a:t>Официальный сайт - </a:t>
            </a:r>
            <a:r>
              <a:rPr lang="ru-RU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rdkkuragino.krn.muzkult.ru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Одноклассники - </a:t>
            </a:r>
            <a:r>
              <a:rPr lang="ru-RU" dirty="0">
                <a:hlinkClick r:id="rId3"/>
              </a:rPr>
              <a:t>https://</a:t>
            </a:r>
            <a:r>
              <a:rPr lang="ru-RU" dirty="0" smtClean="0">
                <a:hlinkClick r:id="rId3"/>
              </a:rPr>
              <a:t>ok.ru/rdkkuragino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INSTA - @</a:t>
            </a:r>
            <a:r>
              <a:rPr lang="ru-RU" dirty="0" smtClean="0"/>
              <a:t>rdkkuragino79</a:t>
            </a:r>
          </a:p>
          <a:p>
            <a:pPr marL="0" indent="0">
              <a:buNone/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YouTube</a:t>
            </a:r>
            <a:r>
              <a:rPr lang="ru-RU" dirty="0"/>
              <a:t> - </a:t>
            </a:r>
            <a:r>
              <a:rPr lang="ru-RU" dirty="0">
                <a:hlinkClick r:id="rId4"/>
              </a:rPr>
              <a:t>https://</a:t>
            </a:r>
            <a:r>
              <a:rPr lang="ru-RU" dirty="0" smtClean="0">
                <a:hlinkClick r:id="rId4"/>
              </a:rPr>
              <a:t>clck.ru/XwErS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Эл.Почта</a:t>
            </a:r>
            <a:r>
              <a:rPr lang="ru-RU" dirty="0"/>
              <a:t>. - </a:t>
            </a:r>
            <a:r>
              <a:rPr lang="ru-RU" dirty="0" smtClean="0">
                <a:hlinkClick r:id="rId5"/>
              </a:rPr>
              <a:t>rdk@rdkkuragino.ru</a:t>
            </a: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 marL="0" indent="0">
              <a:buNone/>
              <a:defRPr/>
            </a:pPr>
            <a:r>
              <a:rPr lang="en-GB" dirty="0"/>
              <a:t>3D </a:t>
            </a:r>
            <a:r>
              <a:rPr lang="ru-RU" dirty="0"/>
              <a:t>Кинотеатр ⋞СИБИРЬ </a:t>
            </a:r>
            <a:r>
              <a:rPr lang="ru-RU" dirty="0" smtClean="0"/>
              <a:t>⋟ </a:t>
            </a:r>
            <a:r>
              <a:rPr lang="en-GB" dirty="0">
                <a:hlinkClick r:id="rId6"/>
              </a:rPr>
              <a:t>https://siberia3d.ru</a:t>
            </a:r>
            <a:endParaRPr lang="ru-RU" dirty="0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1009273" y="-225625"/>
            <a:ext cx="1182727" cy="16704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993" y="1640351"/>
            <a:ext cx="683280" cy="683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093" y="2164537"/>
            <a:ext cx="929080" cy="9253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945" y="2961151"/>
            <a:ext cx="851977" cy="8519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85" y="3673794"/>
            <a:ext cx="1403922" cy="9359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993" y="4397021"/>
            <a:ext cx="708607" cy="6936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1943" y="5090642"/>
            <a:ext cx="683280" cy="6832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119" y="2219585"/>
            <a:ext cx="3437717" cy="3437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Arial"/>
        <a:cs typeface="Arial"/>
      </a:majorFont>
      <a:minorFont>
        <a:latin typeface="Trebuchet MS"/>
        <a:ea typeface="Arial"/>
        <a:cs typeface="Arial"/>
      </a:minorFont>
    </a:fontScheme>
    <a:fmtScheme name="Facet"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</TotalTime>
  <Words>174</Words>
  <Application>Microsoft Office PowerPoint</Application>
  <DocSecurity>0</DocSecurity>
  <PresentationFormat>Широкоэкранный</PresentationFormat>
  <Paragraphs>59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Trebuchet MS</vt:lpstr>
      <vt:lpstr>Wingdings 3</vt:lpstr>
      <vt:lpstr>Аспект</vt:lpstr>
      <vt:lpstr>МБУК «Межпоселенческий Курагинский районный Дом культуры»</vt:lpstr>
      <vt:lpstr>Презентация PowerPoint</vt:lpstr>
      <vt:lpstr>Презентация PowerPoint</vt:lpstr>
      <vt:lpstr>Механизм привлечения молодых специалистов</vt:lpstr>
      <vt:lpstr>Основные этапы создания видео-контента</vt:lpstr>
      <vt:lpstr>Канал на YouTube</vt:lpstr>
      <vt:lpstr>Фирменный стиль</vt:lpstr>
      <vt:lpstr>Цифровая модернизация</vt:lpstr>
      <vt:lpstr>Кассовая работа</vt:lpstr>
      <vt:lpstr>Киноплан </vt:lpstr>
      <vt:lpstr>Онлайн-продажи</vt:lpstr>
      <vt:lpstr>Приложение </vt:lpstr>
      <vt:lpstr>Узнаваемость </vt:lpstr>
      <vt:lpstr>Взаимодействие сотрудников</vt:lpstr>
      <vt:lpstr>Развитие онлайн форм</vt:lpstr>
      <vt:lpstr>PRO.КУЛЬТУРА.РФ</vt:lpstr>
      <vt:lpstr>Алгоритм работы</vt:lpstr>
      <vt:lpstr>Контакты</vt:lpstr>
    </vt:vector>
  </TitlesOfParts>
  <Manager/>
  <Company>SPecialiST RePack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Молодой креатив в ДК</dc:title>
  <dc:subject/>
  <dc:creator>Александра</dc:creator>
  <cp:keywords/>
  <dc:description/>
  <cp:lastModifiedBy>Sis-Admin</cp:lastModifiedBy>
  <cp:revision>50</cp:revision>
  <dcterms:created xsi:type="dcterms:W3CDTF">2021-11-21T17:13:17Z</dcterms:created>
  <dcterms:modified xsi:type="dcterms:W3CDTF">2021-11-25T04:31:07Z</dcterms:modified>
  <cp:category/>
  <dc:identifier/>
  <cp:contentStatus/>
  <dc:language/>
  <cp:version/>
</cp:coreProperties>
</file>